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handoutMasterIdLst>
    <p:handoutMasterId r:id="rId13"/>
  </p:handoutMasterIdLst>
  <p:sldIdLst>
    <p:sldId id="256" r:id="rId2"/>
    <p:sldId id="257" r:id="rId3"/>
    <p:sldId id="258" r:id="rId4"/>
    <p:sldId id="259" r:id="rId5"/>
    <p:sldId id="265" r:id="rId6"/>
    <p:sldId id="266" r:id="rId7"/>
    <p:sldId id="260" r:id="rId8"/>
    <p:sldId id="261" r:id="rId9"/>
    <p:sldId id="262" r:id="rId10"/>
    <p:sldId id="264" r:id="rId11"/>
    <p:sldId id="263"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2EAFEA-EDF5-4BEC-A49C-9D88976E8BAD}" type="datetimeFigureOut">
              <a:rPr lang="es-MX" smtClean="0"/>
              <a:t>03/11/2014</a:t>
            </a:fld>
            <a:endParaRPr lang="es-MX"/>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A6A5D1-06C9-4F1C-A28B-CC97D2C7E963}" type="slidenum">
              <a:rPr lang="es-MX" smtClean="0"/>
              <a:t>‹Nº›</a:t>
            </a:fld>
            <a:endParaRPr lang="es-MX"/>
          </a:p>
        </p:txBody>
      </p:sp>
    </p:spTree>
    <p:extLst>
      <p:ext uri="{BB962C8B-B14F-4D97-AF65-F5344CB8AC3E}">
        <p14:creationId xmlns:p14="http://schemas.microsoft.com/office/powerpoint/2010/main" val="237370394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45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A6002CDE-0F37-4BBA-88DB-B22EC9EE06BD}" type="datetimeFigureOut">
              <a:rPr lang="es-MX" smtClean="0"/>
              <a:t>03/11/2014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9D4A74F-94F0-490C-AAA1-58A7902AB631}" type="slidenum">
              <a:rPr lang="es-MX" smtClean="0"/>
              <a:t>‹Nº›</a:t>
            </a:fld>
            <a:endParaRPr lang="es-MX"/>
          </a:p>
        </p:txBody>
      </p:sp>
    </p:spTree>
    <p:extLst>
      <p:ext uri="{BB962C8B-B14F-4D97-AF65-F5344CB8AC3E}">
        <p14:creationId xmlns:p14="http://schemas.microsoft.com/office/powerpoint/2010/main" val="1828137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A6002CDE-0F37-4BBA-88DB-B22EC9EE06BD}" type="datetimeFigureOut">
              <a:rPr lang="es-MX" smtClean="0"/>
              <a:t>03/11/2014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9D4A74F-94F0-490C-AAA1-58A7902AB631}" type="slidenum">
              <a:rPr lang="es-MX" smtClean="0"/>
              <a:t>‹Nº›</a:t>
            </a:fld>
            <a:endParaRPr lang="es-MX"/>
          </a:p>
        </p:txBody>
      </p:sp>
    </p:spTree>
    <p:extLst>
      <p:ext uri="{BB962C8B-B14F-4D97-AF65-F5344CB8AC3E}">
        <p14:creationId xmlns:p14="http://schemas.microsoft.com/office/powerpoint/2010/main" val="1708903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A6002CDE-0F37-4BBA-88DB-B22EC9EE06BD}" type="datetimeFigureOut">
              <a:rPr lang="es-MX" smtClean="0"/>
              <a:t>03/11/2014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9D4A74F-94F0-490C-AAA1-58A7902AB631}" type="slidenum">
              <a:rPr lang="es-MX" smtClean="0"/>
              <a:t>‹Nº›</a:t>
            </a:fld>
            <a:endParaRPr lang="es-MX"/>
          </a:p>
        </p:txBody>
      </p:sp>
    </p:spTree>
    <p:extLst>
      <p:ext uri="{BB962C8B-B14F-4D97-AF65-F5344CB8AC3E}">
        <p14:creationId xmlns:p14="http://schemas.microsoft.com/office/powerpoint/2010/main" val="2181822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A6002CDE-0F37-4BBA-88DB-B22EC9EE06BD}" type="datetimeFigureOut">
              <a:rPr lang="es-MX" smtClean="0"/>
              <a:t>03/11/2014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9D4A74F-94F0-490C-AAA1-58A7902AB631}" type="slidenum">
              <a:rPr lang="es-MX" smtClean="0"/>
              <a:t>‹Nº›</a:t>
            </a:fld>
            <a:endParaRPr lang="es-MX"/>
          </a:p>
        </p:txBody>
      </p:sp>
    </p:spTree>
    <p:extLst>
      <p:ext uri="{BB962C8B-B14F-4D97-AF65-F5344CB8AC3E}">
        <p14:creationId xmlns:p14="http://schemas.microsoft.com/office/powerpoint/2010/main" val="116463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45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A6002CDE-0F37-4BBA-88DB-B22EC9EE06BD}" type="datetimeFigureOut">
              <a:rPr lang="es-MX" smtClean="0"/>
              <a:t>03/11/2014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9D4A74F-94F0-490C-AAA1-58A7902AB631}" type="slidenum">
              <a:rPr lang="es-MX" smtClean="0"/>
              <a:t>‹Nº›</a:t>
            </a:fld>
            <a:endParaRPr lang="es-MX"/>
          </a:p>
        </p:txBody>
      </p:sp>
    </p:spTree>
    <p:extLst>
      <p:ext uri="{BB962C8B-B14F-4D97-AF65-F5344CB8AC3E}">
        <p14:creationId xmlns:p14="http://schemas.microsoft.com/office/powerpoint/2010/main" val="27349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A6002CDE-0F37-4BBA-88DB-B22EC9EE06BD}" type="datetimeFigureOut">
              <a:rPr lang="es-MX" smtClean="0"/>
              <a:t>03/11/2014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9D4A74F-94F0-490C-AAA1-58A7902AB631}" type="slidenum">
              <a:rPr lang="es-MX" smtClean="0"/>
              <a:t>‹Nº›</a:t>
            </a:fld>
            <a:endParaRPr lang="es-MX"/>
          </a:p>
        </p:txBody>
      </p:sp>
    </p:spTree>
    <p:extLst>
      <p:ext uri="{BB962C8B-B14F-4D97-AF65-F5344CB8AC3E}">
        <p14:creationId xmlns:p14="http://schemas.microsoft.com/office/powerpoint/2010/main" val="3262744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A6002CDE-0F37-4BBA-88DB-B22EC9EE06BD}" type="datetimeFigureOut">
              <a:rPr lang="es-MX" smtClean="0"/>
              <a:t>03/11/2014</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D9D4A74F-94F0-490C-AAA1-58A7902AB631}" type="slidenum">
              <a:rPr lang="es-MX" smtClean="0"/>
              <a:t>‹Nº›</a:t>
            </a:fld>
            <a:endParaRPr lang="es-MX"/>
          </a:p>
        </p:txBody>
      </p:sp>
    </p:spTree>
    <p:extLst>
      <p:ext uri="{BB962C8B-B14F-4D97-AF65-F5344CB8AC3E}">
        <p14:creationId xmlns:p14="http://schemas.microsoft.com/office/powerpoint/2010/main" val="1742858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A6002CDE-0F37-4BBA-88DB-B22EC9EE06BD}" type="datetimeFigureOut">
              <a:rPr lang="es-MX" smtClean="0"/>
              <a:t>03/11/2014</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D9D4A74F-94F0-490C-AAA1-58A7902AB631}" type="slidenum">
              <a:rPr lang="es-MX" smtClean="0"/>
              <a:t>‹Nº›</a:t>
            </a:fld>
            <a:endParaRPr lang="es-MX"/>
          </a:p>
        </p:txBody>
      </p:sp>
    </p:spTree>
    <p:extLst>
      <p:ext uri="{BB962C8B-B14F-4D97-AF65-F5344CB8AC3E}">
        <p14:creationId xmlns:p14="http://schemas.microsoft.com/office/powerpoint/2010/main" val="294422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6002CDE-0F37-4BBA-88DB-B22EC9EE06BD}" type="datetimeFigureOut">
              <a:rPr lang="es-MX" smtClean="0"/>
              <a:t>03/11/2014</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D9D4A74F-94F0-490C-AAA1-58A7902AB631}" type="slidenum">
              <a:rPr lang="es-MX" smtClean="0"/>
              <a:t>‹Nº›</a:t>
            </a:fld>
            <a:endParaRPr lang="es-MX"/>
          </a:p>
        </p:txBody>
      </p:sp>
    </p:spTree>
    <p:extLst>
      <p:ext uri="{BB962C8B-B14F-4D97-AF65-F5344CB8AC3E}">
        <p14:creationId xmlns:p14="http://schemas.microsoft.com/office/powerpoint/2010/main" val="3481716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6002CDE-0F37-4BBA-88DB-B22EC9EE06BD}" type="datetimeFigureOut">
              <a:rPr lang="es-MX" smtClean="0"/>
              <a:t>03/11/2014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9D4A74F-94F0-490C-AAA1-58A7902AB631}" type="slidenum">
              <a:rPr lang="es-MX" smtClean="0"/>
              <a:t>‹Nº›</a:t>
            </a:fld>
            <a:endParaRPr lang="es-MX"/>
          </a:p>
        </p:txBody>
      </p:sp>
    </p:spTree>
    <p:extLst>
      <p:ext uri="{BB962C8B-B14F-4D97-AF65-F5344CB8AC3E}">
        <p14:creationId xmlns:p14="http://schemas.microsoft.com/office/powerpoint/2010/main" val="1449240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MX"/>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6002CDE-0F37-4BBA-88DB-B22EC9EE06BD}" type="datetimeFigureOut">
              <a:rPr lang="es-MX" smtClean="0"/>
              <a:t>03/11/2014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9D4A74F-94F0-490C-AAA1-58A7902AB631}" type="slidenum">
              <a:rPr lang="es-MX" smtClean="0"/>
              <a:t>‹Nº›</a:t>
            </a:fld>
            <a:endParaRPr lang="es-MX"/>
          </a:p>
        </p:txBody>
      </p:sp>
    </p:spTree>
    <p:extLst>
      <p:ext uri="{BB962C8B-B14F-4D97-AF65-F5344CB8AC3E}">
        <p14:creationId xmlns:p14="http://schemas.microsoft.com/office/powerpoint/2010/main" val="704772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6002CDE-0F37-4BBA-88DB-B22EC9EE06BD}" type="datetimeFigureOut">
              <a:rPr lang="es-MX" smtClean="0"/>
              <a:t>03/11/2014</a:t>
            </a:fld>
            <a:endParaRPr lang="es-MX"/>
          </a:p>
        </p:txBody>
      </p:sp>
      <p:sp>
        <p:nvSpPr>
          <p:cNvPr id="5" name="Marcador de pie de pá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9D4A74F-94F0-490C-AAA1-58A7902AB631}" type="slidenum">
              <a:rPr lang="es-MX" smtClean="0"/>
              <a:t>‹Nº›</a:t>
            </a:fld>
            <a:endParaRPr lang="es-MX"/>
          </a:p>
        </p:txBody>
      </p:sp>
    </p:spTree>
    <p:extLst>
      <p:ext uri="{BB962C8B-B14F-4D97-AF65-F5344CB8AC3E}">
        <p14:creationId xmlns:p14="http://schemas.microsoft.com/office/powerpoint/2010/main" val="2066600203"/>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MX"/>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reynaldo.sanchez@uadec.edu.mx"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11972" y="2276872"/>
            <a:ext cx="8496944" cy="4485545"/>
          </a:xfrm>
        </p:spPr>
        <p:txBody>
          <a:bodyPr>
            <a:normAutofit/>
          </a:bodyPr>
          <a:lstStyle/>
          <a:p>
            <a:r>
              <a:rPr lang="es-MX" sz="4700" b="1" dirty="0">
                <a:solidFill>
                  <a:schemeClr val="tx1"/>
                </a:solidFill>
              </a:rPr>
              <a:t>Red de Bibliotecas de Instituciones de Educación Superior del </a:t>
            </a:r>
            <a:r>
              <a:rPr lang="es-MX" sz="4700" b="1" dirty="0" smtClean="0">
                <a:solidFill>
                  <a:schemeClr val="tx1"/>
                </a:solidFill>
              </a:rPr>
              <a:t>Noreste</a:t>
            </a:r>
            <a:r>
              <a:rPr lang="es-MX" sz="4400" dirty="0" smtClean="0">
                <a:solidFill>
                  <a:schemeClr val="tx1"/>
                </a:solidFill>
              </a:rPr>
              <a:t/>
            </a:r>
            <a:br>
              <a:rPr lang="es-MX" sz="4400" dirty="0" smtClean="0">
                <a:solidFill>
                  <a:schemeClr val="tx1"/>
                </a:solidFill>
              </a:rPr>
            </a:br>
            <a:r>
              <a:rPr lang="es-MX" sz="4400" dirty="0" smtClean="0">
                <a:solidFill>
                  <a:schemeClr val="tx1"/>
                </a:solidFill>
              </a:rPr>
              <a:t/>
            </a:r>
            <a:br>
              <a:rPr lang="es-MX" sz="4400" dirty="0" smtClean="0">
                <a:solidFill>
                  <a:schemeClr val="tx1"/>
                </a:solidFill>
              </a:rPr>
            </a:br>
            <a:r>
              <a:rPr lang="es-MX" sz="4400" b="1" dirty="0" smtClean="0">
                <a:solidFill>
                  <a:schemeClr val="tx1"/>
                </a:solidFill>
              </a:rPr>
              <a:t>Informe de actividades 2012-2014</a:t>
            </a:r>
            <a:br>
              <a:rPr lang="es-MX" sz="4400" b="1" dirty="0" smtClean="0">
                <a:solidFill>
                  <a:schemeClr val="tx1"/>
                </a:solidFill>
              </a:rPr>
            </a:br>
            <a:r>
              <a:rPr lang="es-MX" sz="4400" dirty="0" smtClean="0">
                <a:solidFill>
                  <a:schemeClr val="tx1"/>
                </a:solidFill>
              </a:rPr>
              <a:t/>
            </a:r>
            <a:br>
              <a:rPr lang="es-MX" sz="4400" dirty="0" smtClean="0">
                <a:solidFill>
                  <a:schemeClr val="tx1"/>
                </a:solidFill>
              </a:rPr>
            </a:br>
            <a:r>
              <a:rPr lang="es-MX" sz="4400" dirty="0" smtClean="0">
                <a:solidFill>
                  <a:schemeClr val="tx1"/>
                </a:solidFill>
              </a:rPr>
              <a:t>                                   </a:t>
            </a:r>
            <a:br>
              <a:rPr lang="es-MX" sz="4400" dirty="0" smtClean="0">
                <a:solidFill>
                  <a:schemeClr val="tx1"/>
                </a:solidFill>
              </a:rPr>
            </a:br>
            <a:r>
              <a:rPr lang="es-MX" sz="2000" dirty="0" smtClean="0">
                <a:solidFill>
                  <a:schemeClr val="tx1"/>
                </a:solidFill>
              </a:rPr>
              <a:t>Universidad Autónoma de Zacatecas</a:t>
            </a:r>
            <a:r>
              <a:rPr lang="es-MX" sz="4400" dirty="0" smtClean="0">
                <a:solidFill>
                  <a:schemeClr val="tx1"/>
                </a:solidFill>
              </a:rPr>
              <a:t/>
            </a:r>
            <a:br>
              <a:rPr lang="es-MX" sz="4400" dirty="0" smtClean="0">
                <a:solidFill>
                  <a:schemeClr val="tx1"/>
                </a:solidFill>
              </a:rPr>
            </a:br>
            <a:r>
              <a:rPr lang="es-MX" sz="2000" dirty="0" err="1" smtClean="0">
                <a:solidFill>
                  <a:schemeClr val="tx1"/>
                </a:solidFill>
              </a:rPr>
              <a:t>Zacatecas</a:t>
            </a:r>
            <a:r>
              <a:rPr lang="es-MX" sz="2000" dirty="0" smtClean="0">
                <a:solidFill>
                  <a:schemeClr val="tx1"/>
                </a:solidFill>
              </a:rPr>
              <a:t>, Zacatecas 31 de octubre de 2014.</a:t>
            </a:r>
            <a:endParaRPr lang="es-MX" sz="2000" dirty="0">
              <a:solidFill>
                <a:schemeClr val="tx1"/>
              </a:solidFill>
            </a:endParaRP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6052316" y="341388"/>
            <a:ext cx="2782127" cy="14401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36016" y="338566"/>
            <a:ext cx="1368152" cy="17785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7207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352426" y="228600"/>
            <a:ext cx="7680960" cy="680120"/>
          </a:xfrm>
        </p:spPr>
        <p:txBody>
          <a:bodyPr>
            <a:normAutofit/>
          </a:bodyPr>
          <a:lstStyle/>
          <a:p>
            <a:r>
              <a:rPr lang="es-MX" dirty="0" smtClean="0"/>
              <a:t>Representación de la REBIESNE</a:t>
            </a:r>
            <a:endParaRPr lang="es-MX" dirty="0"/>
          </a:p>
        </p:txBody>
      </p:sp>
      <p:sp>
        <p:nvSpPr>
          <p:cNvPr id="2" name="1 Marcador de contenido"/>
          <p:cNvSpPr>
            <a:spLocks noGrp="1"/>
          </p:cNvSpPr>
          <p:nvPr>
            <p:ph idx="1"/>
          </p:nvPr>
        </p:nvSpPr>
        <p:spPr>
          <a:xfrm>
            <a:off x="323528" y="1105328"/>
            <a:ext cx="8540054" cy="5760640"/>
          </a:xfrm>
        </p:spPr>
        <p:txBody>
          <a:bodyPr>
            <a:normAutofit fontScale="85000" lnSpcReduction="10000"/>
          </a:bodyPr>
          <a:lstStyle/>
          <a:p>
            <a:pPr marL="0" indent="0">
              <a:spcBef>
                <a:spcPts val="0"/>
              </a:spcBef>
              <a:buNone/>
            </a:pPr>
            <a:r>
              <a:rPr lang="es-MX" sz="2000" dirty="0" smtClean="0"/>
              <a:t>Asamblea anual ordinaria de </a:t>
            </a:r>
            <a:r>
              <a:rPr lang="es-MX" sz="2000" dirty="0" err="1" smtClean="0"/>
              <a:t>CONPAB-IES</a:t>
            </a:r>
            <a:r>
              <a:rPr lang="es-MX" sz="2000" dirty="0" smtClean="0"/>
              <a:t>,  en Agosto de 2013 en la que se rindió </a:t>
            </a:r>
          </a:p>
          <a:p>
            <a:pPr marL="0" indent="0">
              <a:spcBef>
                <a:spcPts val="0"/>
              </a:spcBef>
              <a:buNone/>
            </a:pPr>
            <a:r>
              <a:rPr lang="es-MX" sz="2000" dirty="0" smtClean="0"/>
              <a:t>informe de los trabajos realizados como parte de la Red</a:t>
            </a:r>
          </a:p>
          <a:p>
            <a:pPr>
              <a:spcBef>
                <a:spcPts val="0"/>
              </a:spcBef>
            </a:pPr>
            <a:endParaRPr lang="es-MX" sz="2000" dirty="0" smtClean="0"/>
          </a:p>
          <a:p>
            <a:pPr marL="0" indent="0">
              <a:spcBef>
                <a:spcPts val="0"/>
              </a:spcBef>
              <a:buNone/>
            </a:pPr>
            <a:r>
              <a:rPr lang="es-MX" sz="2000" dirty="0" smtClean="0"/>
              <a:t>Asamblea ordinaria de la Región Noreste de </a:t>
            </a:r>
            <a:r>
              <a:rPr lang="es-MX" sz="2000" dirty="0" err="1" smtClean="0"/>
              <a:t>ANUIES</a:t>
            </a:r>
            <a:r>
              <a:rPr lang="es-MX" sz="2000" dirty="0" smtClean="0"/>
              <a:t>,  en  Febrero de 2013, </a:t>
            </a:r>
          </a:p>
          <a:p>
            <a:pPr marL="0" indent="0">
              <a:spcBef>
                <a:spcPts val="0"/>
              </a:spcBef>
              <a:buNone/>
            </a:pPr>
            <a:r>
              <a:rPr lang="es-MX" sz="2000" dirty="0" smtClean="0"/>
              <a:t>presidida por </a:t>
            </a:r>
            <a:r>
              <a:rPr lang="es-MX" sz="2000" dirty="0"/>
              <a:t>el Dr. </a:t>
            </a:r>
            <a:r>
              <a:rPr lang="es-MX" sz="2000" dirty="0" smtClean="0"/>
              <a:t> </a:t>
            </a:r>
            <a:r>
              <a:rPr lang="es-MX" sz="2000" dirty="0"/>
              <a:t>Jesús </a:t>
            </a:r>
            <a:r>
              <a:rPr lang="es-MX" sz="2000" dirty="0" err="1"/>
              <a:t>Ancer</a:t>
            </a:r>
            <a:r>
              <a:rPr lang="es-MX" sz="2000" dirty="0"/>
              <a:t> </a:t>
            </a:r>
            <a:r>
              <a:rPr lang="es-MX" sz="2000" dirty="0" smtClean="0"/>
              <a:t>Rodríguez, Rector de la Universidad </a:t>
            </a:r>
          </a:p>
          <a:p>
            <a:pPr marL="0" indent="0">
              <a:spcBef>
                <a:spcPts val="0"/>
              </a:spcBef>
              <a:buNone/>
            </a:pPr>
            <a:r>
              <a:rPr lang="es-MX" sz="2000" dirty="0" smtClean="0"/>
              <a:t>Autónoma de Nuevo León y presidente de la Región Noreste de </a:t>
            </a:r>
            <a:r>
              <a:rPr lang="es-MX" sz="2000" dirty="0" err="1" smtClean="0"/>
              <a:t>ANUIES</a:t>
            </a:r>
            <a:r>
              <a:rPr lang="es-MX" sz="2000" dirty="0" smtClean="0"/>
              <a:t>, se dio a conocer plan de trabajo y avances de la Red ante el Secretario </a:t>
            </a:r>
            <a:r>
              <a:rPr lang="es-MX" sz="2000" dirty="0"/>
              <a:t>General, </a:t>
            </a:r>
            <a:r>
              <a:rPr lang="es-MX" sz="2000" dirty="0" smtClean="0"/>
              <a:t>Dr.  </a:t>
            </a:r>
            <a:r>
              <a:rPr lang="es-MX" sz="2000" dirty="0"/>
              <a:t>Rafael López Castañares</a:t>
            </a:r>
            <a:endParaRPr lang="es-MX" sz="2000" dirty="0" smtClean="0"/>
          </a:p>
          <a:p>
            <a:pPr marL="0" indent="0">
              <a:spcBef>
                <a:spcPts val="0"/>
              </a:spcBef>
              <a:buNone/>
            </a:pPr>
            <a:endParaRPr lang="es-MX" sz="2000" dirty="0" smtClean="0"/>
          </a:p>
          <a:p>
            <a:pPr marL="0" indent="0">
              <a:spcBef>
                <a:spcPts val="0"/>
              </a:spcBef>
              <a:buNone/>
            </a:pPr>
            <a:r>
              <a:rPr lang="es-MX" sz="2000" dirty="0" smtClean="0"/>
              <a:t>Asamblea </a:t>
            </a:r>
            <a:r>
              <a:rPr lang="es-MX" sz="2000" dirty="0"/>
              <a:t>ordinaria de la Región Noreste de </a:t>
            </a:r>
            <a:r>
              <a:rPr lang="es-MX" sz="2000" dirty="0" err="1" smtClean="0"/>
              <a:t>ANUIES</a:t>
            </a:r>
            <a:r>
              <a:rPr lang="es-MX" sz="2000" dirty="0" smtClean="0"/>
              <a:t>,   Septiembre de 2013, también </a:t>
            </a:r>
            <a:r>
              <a:rPr lang="es-MX" sz="2000" dirty="0"/>
              <a:t>presidida por </a:t>
            </a:r>
            <a:r>
              <a:rPr lang="es-MX" sz="2000" dirty="0" smtClean="0"/>
              <a:t>el </a:t>
            </a:r>
            <a:r>
              <a:rPr lang="es-MX" sz="2000" dirty="0"/>
              <a:t>Dr. </a:t>
            </a:r>
            <a:r>
              <a:rPr lang="es-MX" sz="2000" dirty="0" err="1" smtClean="0"/>
              <a:t>Ancer</a:t>
            </a:r>
            <a:r>
              <a:rPr lang="es-MX" sz="2000" dirty="0" smtClean="0"/>
              <a:t>, se presentaron ante el Secretario General de </a:t>
            </a:r>
            <a:r>
              <a:rPr lang="es-MX" sz="2000" dirty="0" err="1" smtClean="0"/>
              <a:t>ANUIES</a:t>
            </a:r>
            <a:r>
              <a:rPr lang="es-MX" sz="2000" dirty="0"/>
              <a:t>, Dr. Enrique </a:t>
            </a:r>
            <a:r>
              <a:rPr lang="es-MX" sz="2000" dirty="0" smtClean="0"/>
              <a:t>Fernández </a:t>
            </a:r>
            <a:r>
              <a:rPr lang="es-MX" sz="2000" dirty="0" err="1"/>
              <a:t>Fassnacht</a:t>
            </a:r>
            <a:r>
              <a:rPr lang="es-MX" sz="2000" dirty="0"/>
              <a:t> </a:t>
            </a:r>
            <a:r>
              <a:rPr lang="es-MX" sz="2000" dirty="0" smtClean="0"/>
              <a:t> y los rectores de la Región los programas  y avances de la Red</a:t>
            </a:r>
          </a:p>
          <a:p>
            <a:pPr marL="0" indent="0">
              <a:spcBef>
                <a:spcPts val="0"/>
              </a:spcBef>
              <a:buNone/>
            </a:pPr>
            <a:endParaRPr lang="es-MX" sz="2000" dirty="0" smtClean="0"/>
          </a:p>
          <a:p>
            <a:pPr marL="0" indent="0">
              <a:spcBef>
                <a:spcPts val="0"/>
              </a:spcBef>
              <a:buNone/>
            </a:pPr>
            <a:r>
              <a:rPr lang="es-MX" sz="2000" dirty="0" smtClean="0"/>
              <a:t>Representación de la Red en el Seminario Entre Pares, organizado por </a:t>
            </a:r>
            <a:r>
              <a:rPr lang="es-MX" sz="2000" dirty="0" err="1" smtClean="0"/>
              <a:t>CONRICyT</a:t>
            </a:r>
            <a:r>
              <a:rPr lang="es-MX" sz="2000" dirty="0" smtClean="0"/>
              <a:t>, comentando las necesidades de los afiliados ante los Integrantes del Comité que asigna el acceso las bases de datos a las instituciones</a:t>
            </a:r>
          </a:p>
          <a:p>
            <a:pPr marL="0" indent="0">
              <a:spcBef>
                <a:spcPts val="0"/>
              </a:spcBef>
              <a:buNone/>
            </a:pPr>
            <a:endParaRPr lang="es-MX" sz="2000" dirty="0"/>
          </a:p>
          <a:p>
            <a:pPr marL="0" indent="0">
              <a:spcBef>
                <a:spcPts val="0"/>
              </a:spcBef>
              <a:buNone/>
            </a:pPr>
            <a:r>
              <a:rPr lang="es-MX" sz="2000" dirty="0"/>
              <a:t>Asamblea ordinaria de la Región Noreste de </a:t>
            </a:r>
            <a:r>
              <a:rPr lang="es-MX" sz="2000" dirty="0" err="1"/>
              <a:t>ANUIES</a:t>
            </a:r>
            <a:r>
              <a:rPr lang="es-MX" sz="2000" dirty="0"/>
              <a:t>,   </a:t>
            </a:r>
            <a:r>
              <a:rPr lang="es-MX" sz="2000" dirty="0" smtClean="0"/>
              <a:t>Febrero </a:t>
            </a:r>
            <a:r>
              <a:rPr lang="es-MX" sz="2000" dirty="0"/>
              <a:t>de </a:t>
            </a:r>
            <a:r>
              <a:rPr lang="es-MX" sz="2000" dirty="0" smtClean="0"/>
              <a:t>2014, presidida </a:t>
            </a:r>
            <a:r>
              <a:rPr lang="es-MX" sz="2000" dirty="0"/>
              <a:t>por el Dr.  Jesús </a:t>
            </a:r>
            <a:r>
              <a:rPr lang="es-MX" sz="2000" dirty="0" err="1"/>
              <a:t>Ancer</a:t>
            </a:r>
            <a:r>
              <a:rPr lang="es-MX" sz="2000" dirty="0"/>
              <a:t> </a:t>
            </a:r>
            <a:r>
              <a:rPr lang="es-MX" sz="2000" dirty="0" smtClean="0"/>
              <a:t>Rodríguez, </a:t>
            </a:r>
          </a:p>
          <a:p>
            <a:pPr marL="0" indent="0">
              <a:spcBef>
                <a:spcPts val="0"/>
              </a:spcBef>
              <a:buNone/>
            </a:pPr>
            <a:endParaRPr lang="es-MX" sz="2000" dirty="0" smtClean="0"/>
          </a:p>
          <a:p>
            <a:pPr marL="0" indent="0">
              <a:spcBef>
                <a:spcPts val="0"/>
              </a:spcBef>
              <a:buNone/>
            </a:pPr>
            <a:r>
              <a:rPr lang="es-MX" sz="2000" dirty="0"/>
              <a:t>Anfitriones del evento de las Jornadas de Capacitación de </a:t>
            </a:r>
            <a:r>
              <a:rPr lang="es-MX" sz="2000" dirty="0" err="1"/>
              <a:t>CONRICyT</a:t>
            </a:r>
            <a:r>
              <a:rPr lang="es-MX" sz="2000" dirty="0"/>
              <a:t>, </a:t>
            </a:r>
            <a:r>
              <a:rPr lang="es-MX" sz="2000" dirty="0" smtClean="0"/>
              <a:t> 4 </a:t>
            </a:r>
            <a:r>
              <a:rPr lang="es-MX" sz="2000" dirty="0"/>
              <a:t>al 8 de marzo de 2014, con participación de las instituciones integrantes </a:t>
            </a:r>
            <a:r>
              <a:rPr lang="es-MX" sz="2000" dirty="0" smtClean="0"/>
              <a:t>de </a:t>
            </a:r>
            <a:r>
              <a:rPr lang="es-MX" sz="2000" dirty="0"/>
              <a:t>la </a:t>
            </a:r>
            <a:r>
              <a:rPr lang="es-MX" sz="2000" dirty="0" smtClean="0"/>
              <a:t>red</a:t>
            </a:r>
          </a:p>
          <a:p>
            <a:pPr marL="0" indent="0">
              <a:spcBef>
                <a:spcPts val="0"/>
              </a:spcBef>
              <a:buNone/>
            </a:pPr>
            <a:endParaRPr lang="es-MX" sz="2000" dirty="0"/>
          </a:p>
          <a:p>
            <a:pPr marL="0" indent="0">
              <a:spcBef>
                <a:spcPts val="0"/>
              </a:spcBef>
              <a:buNone/>
            </a:pPr>
            <a:r>
              <a:rPr lang="es-MX" sz="2000" dirty="0" smtClean="0"/>
              <a:t>Celebración de dos asambleas ordinarias de la REBIESNE, en octubre de 2012 y 2013, en el marco de la Feria del Libro de </a:t>
            </a:r>
            <a:r>
              <a:rPr lang="es-MX" sz="2000" dirty="0" smtClean="0"/>
              <a:t>Monterrey</a:t>
            </a:r>
          </a:p>
          <a:p>
            <a:pPr marL="0" indent="0">
              <a:spcBef>
                <a:spcPts val="0"/>
              </a:spcBef>
              <a:buNone/>
            </a:pPr>
            <a:endParaRPr lang="es-MX" sz="2000" dirty="0"/>
          </a:p>
          <a:p>
            <a:pPr marL="0" indent="0">
              <a:spcBef>
                <a:spcPts val="0"/>
              </a:spcBef>
              <a:buNone/>
            </a:pPr>
            <a:r>
              <a:rPr lang="es-MX" sz="2000" dirty="0" smtClean="0"/>
              <a:t>Asistencia a la reunión de evaluación de redes ante funcionarios de la Secretaría Ejecutiva de la </a:t>
            </a:r>
            <a:r>
              <a:rPr lang="es-MX" sz="2000" dirty="0" err="1" smtClean="0"/>
              <a:t>ANUIES</a:t>
            </a:r>
            <a:r>
              <a:rPr lang="es-MX" sz="2000" dirty="0" smtClean="0"/>
              <a:t> </a:t>
            </a:r>
            <a:r>
              <a:rPr lang="es-MX" sz="2000" smtClean="0"/>
              <a:t>en octubre de 2014</a:t>
            </a:r>
            <a:endParaRPr lang="es-MX" sz="2000" dirty="0"/>
          </a:p>
          <a:p>
            <a:pPr marL="0" indent="0">
              <a:spcBef>
                <a:spcPts val="0"/>
              </a:spcBef>
              <a:buNone/>
            </a:pPr>
            <a:endParaRPr lang="es-MX" sz="2000" dirty="0" smtClean="0"/>
          </a:p>
          <a:p>
            <a:endParaRPr lang="es-MX" dirty="0"/>
          </a:p>
        </p:txBody>
      </p:sp>
    </p:spTree>
    <p:extLst>
      <p:ext uri="{BB962C8B-B14F-4D97-AF65-F5344CB8AC3E}">
        <p14:creationId xmlns:p14="http://schemas.microsoft.com/office/powerpoint/2010/main" val="4038664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1520" y="1669297"/>
            <a:ext cx="8324030" cy="3982576"/>
          </a:xfrm>
        </p:spPr>
        <p:txBody>
          <a:bodyPr/>
          <a:lstStyle/>
          <a:p>
            <a:endParaRPr lang="es-MX" dirty="0" smtClean="0"/>
          </a:p>
          <a:p>
            <a:pPr algn="ctr"/>
            <a:r>
              <a:rPr lang="es-MX" sz="3200" b="1" dirty="0" smtClean="0"/>
              <a:t>Ha sido un honor presidir la Red, </a:t>
            </a:r>
          </a:p>
          <a:p>
            <a:pPr marL="0" indent="0" algn="ctr">
              <a:buNone/>
            </a:pPr>
            <a:r>
              <a:rPr lang="es-MX" sz="3200" b="1" dirty="0" smtClean="0"/>
              <a:t>quedamos a </a:t>
            </a:r>
            <a:r>
              <a:rPr lang="es-MX" sz="3200" b="1" dirty="0"/>
              <a:t>sus órdenes</a:t>
            </a:r>
          </a:p>
          <a:p>
            <a:pPr marL="0" indent="0" algn="ctr">
              <a:buNone/>
            </a:pPr>
            <a:r>
              <a:rPr lang="es-MX" sz="3200" dirty="0" smtClean="0"/>
              <a:t>Reynaldo </a:t>
            </a:r>
            <a:r>
              <a:rPr lang="es-MX" sz="3200" dirty="0"/>
              <a:t>Sánchez Valdés</a:t>
            </a:r>
          </a:p>
          <a:p>
            <a:pPr marL="0" indent="0" algn="ctr">
              <a:buNone/>
            </a:pPr>
            <a:r>
              <a:rPr lang="es-MX" sz="3200" dirty="0">
                <a:hlinkClick r:id="rId2"/>
              </a:rPr>
              <a:t>reynaldo.sanchez@uadec.edu.mx</a:t>
            </a:r>
            <a:endParaRPr lang="es-MX" sz="3200" dirty="0"/>
          </a:p>
          <a:p>
            <a:endParaRPr lang="es-MX"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6156176" y="351931"/>
            <a:ext cx="2503914" cy="12961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5 Imagen"/>
          <p:cNvPicPr>
            <a:picLocks noChangeAspect="1"/>
          </p:cNvPicPr>
          <p:nvPr/>
        </p:nvPicPr>
        <p:blipFill>
          <a:blip r:embed="rId4">
            <a:duotone>
              <a:schemeClr val="accent2">
                <a:shade val="45000"/>
                <a:satMod val="135000"/>
              </a:schemeClr>
              <a:prstClr val="white"/>
            </a:duotone>
            <a:extLst>
              <a:ext uri="{28A0092B-C50C-407E-A947-70E740481C1C}">
                <a14:useLocalDpi xmlns:a14="http://schemas.microsoft.com/office/drawing/2010/main"/>
              </a:ext>
            </a:extLst>
          </a:blip>
          <a:stretch>
            <a:fillRect/>
          </a:stretch>
        </p:blipFill>
        <p:spPr>
          <a:xfrm>
            <a:off x="3969440" y="4653136"/>
            <a:ext cx="1550942" cy="2016224"/>
          </a:xfrm>
          <a:prstGeom prst="rect">
            <a:avLst/>
          </a:prstGeom>
        </p:spPr>
      </p:pic>
      <p:pic>
        <p:nvPicPr>
          <p:cNvPr id="5" name="Picture 2"/>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467544" y="351931"/>
            <a:ext cx="1329379" cy="1728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81791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323528" y="777280"/>
            <a:ext cx="8424936" cy="6080720"/>
          </a:xfrm>
        </p:spPr>
        <p:txBody>
          <a:bodyPr>
            <a:normAutofit/>
          </a:bodyPr>
          <a:lstStyle/>
          <a:p>
            <a:pPr marL="0" indent="0"/>
            <a:r>
              <a:rPr lang="es-MX" b="1" dirty="0">
                <a:solidFill>
                  <a:schemeClr val="tx1"/>
                </a:solidFill>
              </a:rPr>
              <a:t>Ejes Fundamentales:</a:t>
            </a:r>
            <a:br>
              <a:rPr lang="es-MX" b="1" dirty="0">
                <a:solidFill>
                  <a:schemeClr val="tx1"/>
                </a:solidFill>
              </a:rPr>
            </a:br>
            <a:r>
              <a:rPr lang="es-MX" sz="2800" dirty="0">
                <a:solidFill>
                  <a:schemeClr val="tx1"/>
                </a:solidFill>
              </a:rPr>
              <a:t> </a:t>
            </a:r>
            <a:br>
              <a:rPr lang="es-MX" sz="2800" dirty="0">
                <a:solidFill>
                  <a:schemeClr val="tx1"/>
                </a:solidFill>
              </a:rPr>
            </a:br>
            <a:r>
              <a:rPr lang="es-MX" sz="2800" dirty="0">
                <a:solidFill>
                  <a:schemeClr val="tx1"/>
                </a:solidFill>
              </a:rPr>
              <a:t>Consolidación de la </a:t>
            </a:r>
            <a:r>
              <a:rPr lang="es-MX" sz="2800" dirty="0" smtClean="0">
                <a:solidFill>
                  <a:schemeClr val="tx1"/>
                </a:solidFill>
              </a:rPr>
              <a:t>Red</a:t>
            </a:r>
            <a:br>
              <a:rPr lang="es-MX" sz="2800" dirty="0" smtClean="0">
                <a:solidFill>
                  <a:schemeClr val="tx1"/>
                </a:solidFill>
              </a:rPr>
            </a:br>
            <a:r>
              <a:rPr lang="es-MX" sz="2800" dirty="0">
                <a:solidFill>
                  <a:schemeClr val="tx1"/>
                </a:solidFill>
              </a:rPr>
              <a:t/>
            </a:r>
            <a:br>
              <a:rPr lang="es-MX" sz="2800" dirty="0">
                <a:solidFill>
                  <a:schemeClr val="tx1"/>
                </a:solidFill>
              </a:rPr>
            </a:br>
            <a:r>
              <a:rPr lang="es-MX" sz="2800" dirty="0">
                <a:solidFill>
                  <a:schemeClr val="tx1"/>
                </a:solidFill>
              </a:rPr>
              <a:t>Identidad y cultura </a:t>
            </a:r>
            <a:r>
              <a:rPr lang="es-MX" sz="2800" dirty="0" smtClean="0">
                <a:solidFill>
                  <a:schemeClr val="tx1"/>
                </a:solidFill>
              </a:rPr>
              <a:t>bibliotecaria</a:t>
            </a:r>
            <a:br>
              <a:rPr lang="es-MX" sz="2800" dirty="0" smtClean="0">
                <a:solidFill>
                  <a:schemeClr val="tx1"/>
                </a:solidFill>
              </a:rPr>
            </a:br>
            <a:r>
              <a:rPr lang="es-MX" sz="2800" dirty="0">
                <a:solidFill>
                  <a:schemeClr val="tx1"/>
                </a:solidFill>
              </a:rPr>
              <a:t/>
            </a:r>
            <a:br>
              <a:rPr lang="es-MX" sz="2800" dirty="0">
                <a:solidFill>
                  <a:schemeClr val="tx1"/>
                </a:solidFill>
              </a:rPr>
            </a:br>
            <a:r>
              <a:rPr lang="es-MX" sz="2800" dirty="0">
                <a:solidFill>
                  <a:schemeClr val="tx1"/>
                </a:solidFill>
              </a:rPr>
              <a:t>Experiencias </a:t>
            </a:r>
            <a:r>
              <a:rPr lang="es-MX" sz="2800" dirty="0" smtClean="0">
                <a:solidFill>
                  <a:schemeClr val="tx1"/>
                </a:solidFill>
              </a:rPr>
              <a:t>exitosas</a:t>
            </a:r>
            <a:br>
              <a:rPr lang="es-MX" sz="2800" dirty="0" smtClean="0">
                <a:solidFill>
                  <a:schemeClr val="tx1"/>
                </a:solidFill>
              </a:rPr>
            </a:br>
            <a:r>
              <a:rPr lang="es-MX" sz="2800" dirty="0">
                <a:solidFill>
                  <a:schemeClr val="tx1"/>
                </a:solidFill>
              </a:rPr>
              <a:t/>
            </a:r>
            <a:br>
              <a:rPr lang="es-MX" sz="2800" dirty="0">
                <a:solidFill>
                  <a:schemeClr val="tx1"/>
                </a:solidFill>
              </a:rPr>
            </a:br>
            <a:r>
              <a:rPr lang="es-MX" sz="2800" dirty="0">
                <a:solidFill>
                  <a:schemeClr val="tx1"/>
                </a:solidFill>
              </a:rPr>
              <a:t>Capacitación </a:t>
            </a:r>
            <a:r>
              <a:rPr lang="es-MX" sz="2800" dirty="0" smtClean="0">
                <a:solidFill>
                  <a:schemeClr val="tx1"/>
                </a:solidFill>
              </a:rPr>
              <a:t>presencial</a:t>
            </a:r>
            <a:br>
              <a:rPr lang="es-MX" sz="2800" dirty="0" smtClean="0">
                <a:solidFill>
                  <a:schemeClr val="tx1"/>
                </a:solidFill>
              </a:rPr>
            </a:br>
            <a:r>
              <a:rPr lang="es-MX" sz="2800" dirty="0">
                <a:solidFill>
                  <a:schemeClr val="tx1"/>
                </a:solidFill>
              </a:rPr>
              <a:t/>
            </a:r>
            <a:br>
              <a:rPr lang="es-MX" sz="2800" dirty="0">
                <a:solidFill>
                  <a:schemeClr val="tx1"/>
                </a:solidFill>
              </a:rPr>
            </a:br>
            <a:r>
              <a:rPr lang="es-MX" sz="2800" dirty="0">
                <a:solidFill>
                  <a:schemeClr val="tx1"/>
                </a:solidFill>
              </a:rPr>
              <a:t>Capacitación </a:t>
            </a:r>
            <a:r>
              <a:rPr lang="es-MX" sz="2800" dirty="0" smtClean="0">
                <a:solidFill>
                  <a:schemeClr val="tx1"/>
                </a:solidFill>
              </a:rPr>
              <a:t>Virtual</a:t>
            </a:r>
            <a:br>
              <a:rPr lang="es-MX" sz="2800" dirty="0" smtClean="0">
                <a:solidFill>
                  <a:schemeClr val="tx1"/>
                </a:solidFill>
              </a:rPr>
            </a:br>
            <a:r>
              <a:rPr lang="es-MX" sz="2800" dirty="0">
                <a:solidFill>
                  <a:schemeClr val="tx1"/>
                </a:solidFill>
              </a:rPr>
              <a:t/>
            </a:r>
            <a:br>
              <a:rPr lang="es-MX" sz="2800" dirty="0">
                <a:solidFill>
                  <a:schemeClr val="tx1"/>
                </a:solidFill>
              </a:rPr>
            </a:br>
            <a:r>
              <a:rPr lang="es-MX" sz="2800" dirty="0">
                <a:solidFill>
                  <a:schemeClr val="tx1"/>
                </a:solidFill>
              </a:rPr>
              <a:t>Recursos electrónicos de información compartidos</a:t>
            </a:r>
            <a:r>
              <a:rPr lang="es-MX" sz="2800" dirty="0"/>
              <a:t/>
            </a:r>
            <a:br>
              <a:rPr lang="es-MX" sz="2800" dirty="0"/>
            </a:br>
            <a:endParaRPr lang="es-MX" sz="2800" dirty="0"/>
          </a:p>
        </p:txBody>
      </p:sp>
    </p:spTree>
    <p:extLst>
      <p:ext uri="{BB962C8B-B14F-4D97-AF65-F5344CB8AC3E}">
        <p14:creationId xmlns:p14="http://schemas.microsoft.com/office/powerpoint/2010/main" val="3407625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2426" y="228600"/>
            <a:ext cx="8468046" cy="6296744"/>
          </a:xfrm>
        </p:spPr>
        <p:txBody>
          <a:bodyPr>
            <a:noAutofit/>
          </a:bodyPr>
          <a:lstStyle/>
          <a:p>
            <a:pPr marL="0" indent="0" algn="l"/>
            <a:r>
              <a:rPr lang="es-MX" sz="2800" b="1" dirty="0" smtClean="0">
                <a:solidFill>
                  <a:schemeClr val="tx1"/>
                </a:solidFill>
              </a:rPr>
              <a:t>Eje Consolidación de la REBIESNE</a:t>
            </a:r>
            <a:br>
              <a:rPr lang="es-MX" sz="2800" b="1" dirty="0" smtClean="0">
                <a:solidFill>
                  <a:schemeClr val="tx1"/>
                </a:solidFill>
              </a:rPr>
            </a:br>
            <a:r>
              <a:rPr lang="es-MX" sz="2800" b="1" dirty="0" smtClean="0">
                <a:solidFill>
                  <a:schemeClr val="tx1"/>
                </a:solidFill>
              </a:rPr>
              <a:t/>
            </a:r>
            <a:br>
              <a:rPr lang="es-MX" sz="2800" b="1" dirty="0" smtClean="0">
                <a:solidFill>
                  <a:schemeClr val="tx1"/>
                </a:solidFill>
              </a:rPr>
            </a:br>
            <a:r>
              <a:rPr lang="es-MX" sz="2800" dirty="0" smtClean="0">
                <a:solidFill>
                  <a:schemeClr val="tx1"/>
                </a:solidFill>
              </a:rPr>
              <a:t>Durante los primeros meses de gestión logramos la incorporación de diversas instituciones a la Red, pudimos establecer contacto con    39   instituciones educativas, oficiales y particulares, algunas de la cuales nunca habían participado en una agrupación como la nuestra, y cuyos sistemas bibliotecarios se mantenían relativamente aislados. Entre las nuevas incorporaciones tenemos tres unidades de la Universidad Pedagógica Nacional, dos Campus de la Universidad del Valle de México, dos Campus de la Universidad Iberoamericana, la Universidad La Salle y la </a:t>
            </a:r>
            <a:r>
              <a:rPr lang="es-MX" sz="2800" dirty="0" err="1" smtClean="0">
                <a:solidFill>
                  <a:schemeClr val="tx1"/>
                </a:solidFill>
              </a:rPr>
              <a:t>UNIDEP</a:t>
            </a:r>
            <a:r>
              <a:rPr lang="es-MX" sz="2800" dirty="0" smtClean="0">
                <a:solidFill>
                  <a:schemeClr val="tx1"/>
                </a:solidFill>
              </a:rPr>
              <a:t>, entre otras.</a:t>
            </a:r>
            <a:endParaRPr lang="es-MX" sz="2800" dirty="0">
              <a:solidFill>
                <a:schemeClr val="tx1"/>
              </a:solidFill>
            </a:endParaRPr>
          </a:p>
        </p:txBody>
      </p:sp>
    </p:spTree>
    <p:extLst>
      <p:ext uri="{BB962C8B-B14F-4D97-AF65-F5344CB8AC3E}">
        <p14:creationId xmlns:p14="http://schemas.microsoft.com/office/powerpoint/2010/main" val="3917040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5500" y="180013"/>
            <a:ext cx="8948500" cy="6489347"/>
          </a:xfrm>
        </p:spPr>
        <p:txBody>
          <a:bodyPr>
            <a:normAutofit fontScale="90000"/>
          </a:bodyPr>
          <a:lstStyle/>
          <a:p>
            <a:pPr marL="0" indent="0" algn="l">
              <a:spcBef>
                <a:spcPts val="200"/>
              </a:spcBef>
            </a:pPr>
            <a:r>
              <a:rPr lang="es-MX" sz="2300" b="1" dirty="0">
                <a:solidFill>
                  <a:schemeClr val="tx1"/>
                </a:solidFill>
              </a:rPr>
              <a:t>Eje Fortalecimiento de la cultura y la identidad </a:t>
            </a:r>
            <a:r>
              <a:rPr lang="es-MX" sz="2300" b="1" dirty="0" smtClean="0">
                <a:solidFill>
                  <a:schemeClr val="tx1"/>
                </a:solidFill>
              </a:rPr>
              <a:t>bibliotecaria</a:t>
            </a:r>
            <a:br>
              <a:rPr lang="es-MX" sz="2300" b="1" dirty="0" smtClean="0">
                <a:solidFill>
                  <a:schemeClr val="tx1"/>
                </a:solidFill>
              </a:rPr>
            </a:br>
            <a:r>
              <a:rPr lang="es-MX" sz="2300" b="1" dirty="0">
                <a:solidFill>
                  <a:schemeClr val="tx1"/>
                </a:solidFill>
              </a:rPr>
              <a:t/>
            </a:r>
            <a:br>
              <a:rPr lang="es-MX" sz="2300" b="1" dirty="0">
                <a:solidFill>
                  <a:schemeClr val="tx1"/>
                </a:solidFill>
              </a:rPr>
            </a:br>
            <a:r>
              <a:rPr lang="es-MX" sz="2000" dirty="0" smtClean="0">
                <a:solidFill>
                  <a:schemeClr val="tx1"/>
                </a:solidFill>
              </a:rPr>
              <a:t>Identidad </a:t>
            </a:r>
            <a:r>
              <a:rPr lang="es-MX" sz="2000" dirty="0">
                <a:solidFill>
                  <a:schemeClr val="tx1"/>
                </a:solidFill>
              </a:rPr>
              <a:t>y cultura </a:t>
            </a:r>
            <a:r>
              <a:rPr lang="es-MX" sz="2000" dirty="0" smtClean="0">
                <a:solidFill>
                  <a:schemeClr val="tx1"/>
                </a:solidFill>
              </a:rPr>
              <a:t>bibliotecaria</a:t>
            </a:r>
            <a:br>
              <a:rPr lang="es-MX" sz="2000" dirty="0" smtClean="0">
                <a:solidFill>
                  <a:schemeClr val="tx1"/>
                </a:solidFill>
              </a:rPr>
            </a:br>
            <a:r>
              <a:rPr lang="es-MX" sz="2000" b="1" dirty="0" smtClean="0">
                <a:solidFill>
                  <a:schemeClr val="tx1"/>
                </a:solidFill>
              </a:rPr>
              <a:t/>
            </a:r>
            <a:br>
              <a:rPr lang="es-MX" sz="2000" b="1" dirty="0" smtClean="0">
                <a:solidFill>
                  <a:schemeClr val="tx1"/>
                </a:solidFill>
              </a:rPr>
            </a:br>
            <a:r>
              <a:rPr lang="es-MX" sz="2000" dirty="0" smtClean="0">
                <a:solidFill>
                  <a:schemeClr val="tx1"/>
                </a:solidFill>
              </a:rPr>
              <a:t>A través del cual nos propusimos constituir </a:t>
            </a:r>
            <a:r>
              <a:rPr lang="es-MX" sz="2000" dirty="0">
                <a:solidFill>
                  <a:schemeClr val="tx1"/>
                </a:solidFill>
              </a:rPr>
              <a:t>un sistema de noticias e información relevante para la </a:t>
            </a:r>
            <a:r>
              <a:rPr lang="es-MX" sz="2000" dirty="0" smtClean="0">
                <a:solidFill>
                  <a:schemeClr val="tx1"/>
                </a:solidFill>
              </a:rPr>
              <a:t>comunidad </a:t>
            </a:r>
            <a:r>
              <a:rPr lang="es-MX" sz="2000" dirty="0">
                <a:solidFill>
                  <a:schemeClr val="tx1"/>
                </a:solidFill>
              </a:rPr>
              <a:t>de los integrantes </a:t>
            </a:r>
            <a:r>
              <a:rPr lang="es-MX" sz="2000" dirty="0" smtClean="0">
                <a:solidFill>
                  <a:schemeClr val="tx1"/>
                </a:solidFill>
              </a:rPr>
              <a:t> de </a:t>
            </a:r>
            <a:r>
              <a:rPr lang="es-MX" sz="2000" dirty="0">
                <a:solidFill>
                  <a:schemeClr val="tx1"/>
                </a:solidFill>
              </a:rPr>
              <a:t>las bibliotecas </a:t>
            </a:r>
            <a:r>
              <a:rPr lang="es-MX" sz="2000" dirty="0" smtClean="0">
                <a:solidFill>
                  <a:schemeClr val="tx1"/>
                </a:solidFill>
              </a:rPr>
              <a:t>reunidas en la </a:t>
            </a:r>
            <a:r>
              <a:rPr lang="es-MX" sz="2000" dirty="0">
                <a:solidFill>
                  <a:schemeClr val="tx1"/>
                </a:solidFill>
              </a:rPr>
              <a:t>REBIESNE que nos </a:t>
            </a:r>
            <a:r>
              <a:rPr lang="es-MX" sz="2000" dirty="0" smtClean="0">
                <a:solidFill>
                  <a:schemeClr val="tx1"/>
                </a:solidFill>
              </a:rPr>
              <a:t>identificara como </a:t>
            </a:r>
            <a:r>
              <a:rPr lang="es-MX" sz="2000" dirty="0">
                <a:solidFill>
                  <a:schemeClr val="tx1"/>
                </a:solidFill>
              </a:rPr>
              <a:t>profesionales, </a:t>
            </a:r>
            <a:r>
              <a:rPr lang="es-MX" sz="2000" dirty="0" smtClean="0">
                <a:solidFill>
                  <a:schemeClr val="tx1"/>
                </a:solidFill>
              </a:rPr>
              <a:t>como  colegas </a:t>
            </a:r>
            <a:r>
              <a:rPr lang="es-MX" sz="2000" dirty="0">
                <a:solidFill>
                  <a:schemeClr val="tx1"/>
                </a:solidFill>
              </a:rPr>
              <a:t>y como </a:t>
            </a:r>
            <a:r>
              <a:rPr lang="es-MX" sz="2000" dirty="0" smtClean="0">
                <a:solidFill>
                  <a:schemeClr val="tx1"/>
                </a:solidFill>
              </a:rPr>
              <a:t>amigos</a:t>
            </a:r>
            <a:br>
              <a:rPr lang="es-MX" sz="2000" dirty="0" smtClean="0">
                <a:solidFill>
                  <a:schemeClr val="tx1"/>
                </a:solidFill>
              </a:rPr>
            </a:br>
            <a:r>
              <a:rPr lang="es-MX" sz="2000" dirty="0">
                <a:solidFill>
                  <a:schemeClr val="tx1"/>
                </a:solidFill>
              </a:rPr>
              <a:t/>
            </a:r>
            <a:br>
              <a:rPr lang="es-MX" sz="2000" dirty="0">
                <a:solidFill>
                  <a:schemeClr val="tx1"/>
                </a:solidFill>
              </a:rPr>
            </a:br>
            <a:r>
              <a:rPr lang="es-MX" sz="2000" dirty="0" smtClean="0">
                <a:solidFill>
                  <a:schemeClr val="tx1"/>
                </a:solidFill>
              </a:rPr>
              <a:t>A lo largo de dos años fuimos  integrado una lista de interés con cerca de 70 corresponsales de 39 instituciones educativas de los estados de San Luis Potosí, Zacatecas, Durango, Nuevo León, Tamaulipas y Coahuila, cubriendo los subsistemas: universidades particulares, universidades públicas estatales, institutos tecnológicos regionales, universidades tecnológicas y la </a:t>
            </a:r>
            <a:r>
              <a:rPr lang="es-MX" sz="2000" dirty="0" err="1" smtClean="0">
                <a:solidFill>
                  <a:schemeClr val="tx1"/>
                </a:solidFill>
              </a:rPr>
              <a:t>UPN</a:t>
            </a:r>
            <a:r>
              <a:rPr lang="es-MX" sz="2000" dirty="0" smtClean="0">
                <a:solidFill>
                  <a:schemeClr val="tx1"/>
                </a:solidFill>
              </a:rPr>
              <a:t>, todavía los últimos se sumaron este mes de octubre.</a:t>
            </a:r>
            <a:br>
              <a:rPr lang="es-MX" sz="2000" dirty="0" smtClean="0">
                <a:solidFill>
                  <a:schemeClr val="tx1"/>
                </a:solidFill>
              </a:rPr>
            </a:br>
            <a:r>
              <a:rPr lang="es-MX" sz="2000" dirty="0">
                <a:solidFill>
                  <a:schemeClr val="tx1"/>
                </a:solidFill>
              </a:rPr>
              <a:t/>
            </a:r>
            <a:br>
              <a:rPr lang="es-MX" sz="2000" dirty="0">
                <a:solidFill>
                  <a:schemeClr val="tx1"/>
                </a:solidFill>
              </a:rPr>
            </a:br>
            <a:r>
              <a:rPr lang="es-MX" sz="2000" dirty="0" smtClean="0">
                <a:solidFill>
                  <a:schemeClr val="tx1"/>
                </a:solidFill>
              </a:rPr>
              <a:t>La comunicación ha sido desde el principio, continua y permanente, habiéndose enviado más de 2,000 mensajes relacionados a los diversos aspectos del trabajo, la vida y el acontecer bibliotecario en México y en el mundo,  promediando entre 2 y 3 mensajes diariamente.</a:t>
            </a:r>
            <a:br>
              <a:rPr lang="es-MX" sz="2000" dirty="0" smtClean="0">
                <a:solidFill>
                  <a:schemeClr val="tx1"/>
                </a:solidFill>
              </a:rPr>
            </a:br>
            <a:r>
              <a:rPr lang="es-MX" sz="2000" dirty="0">
                <a:solidFill>
                  <a:schemeClr val="tx1"/>
                </a:solidFill>
              </a:rPr>
              <a:t/>
            </a:r>
            <a:br>
              <a:rPr lang="es-MX" sz="2000" dirty="0">
                <a:solidFill>
                  <a:schemeClr val="tx1"/>
                </a:solidFill>
              </a:rPr>
            </a:br>
            <a:r>
              <a:rPr lang="es-MX" sz="2000" dirty="0" smtClean="0">
                <a:solidFill>
                  <a:schemeClr val="tx1"/>
                </a:solidFill>
              </a:rPr>
              <a:t>En razón de que esta Mesa Directiva con esta fecha entrega la estafeta a quienes la comunidad de instituciones decida,  la función de difusión deja de estar a cargo de la Universidad Autónoma de Coahuila, poniendo a las órdenes de la nueva directiva tanto el directorio como los archivos.</a:t>
            </a:r>
            <a:endParaRPr lang="es-MX" sz="2000" dirty="0">
              <a:solidFill>
                <a:schemeClr val="tx1"/>
              </a:solidFill>
            </a:endParaRPr>
          </a:p>
        </p:txBody>
      </p:sp>
    </p:spTree>
    <p:extLst>
      <p:ext uri="{BB962C8B-B14F-4D97-AF65-F5344CB8AC3E}">
        <p14:creationId xmlns:p14="http://schemas.microsoft.com/office/powerpoint/2010/main" val="424035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8328"/>
            <a:ext cx="8229600" cy="498384"/>
          </a:xfrm>
        </p:spPr>
        <p:txBody>
          <a:bodyPr>
            <a:normAutofit/>
          </a:bodyPr>
          <a:lstStyle/>
          <a:p>
            <a:r>
              <a:rPr lang="es-MX" sz="1600" dirty="0" smtClean="0"/>
              <a:t>INSTITUCIONES PARTICIPANTES EN LA REBIESNE </a:t>
            </a:r>
            <a:endParaRPr lang="es-MX" sz="1600" dirty="0"/>
          </a:p>
        </p:txBody>
      </p:sp>
      <p:graphicFrame>
        <p:nvGraphicFramePr>
          <p:cNvPr id="4" name="3 Tabla"/>
          <p:cNvGraphicFramePr>
            <a:graphicFrameLocks noGrp="1"/>
          </p:cNvGraphicFramePr>
          <p:nvPr>
            <p:extLst>
              <p:ext uri="{D42A27DB-BD31-4B8C-83A1-F6EECF244321}">
                <p14:modId xmlns:p14="http://schemas.microsoft.com/office/powerpoint/2010/main" val="2966292502"/>
              </p:ext>
            </p:extLst>
          </p:nvPr>
        </p:nvGraphicFramePr>
        <p:xfrm>
          <a:off x="35495" y="2708920"/>
          <a:ext cx="8766974" cy="3746208"/>
        </p:xfrm>
        <a:graphic>
          <a:graphicData uri="http://schemas.openxmlformats.org/drawingml/2006/table">
            <a:tbl>
              <a:tblPr firstRow="1" firstCol="1" bandRow="1">
                <a:tableStyleId>{5C22544A-7EE6-4342-B048-85BDC9FD1C3A}</a:tableStyleId>
              </a:tblPr>
              <a:tblGrid>
                <a:gridCol w="3663292"/>
                <a:gridCol w="5103682"/>
              </a:tblGrid>
              <a:tr h="99217">
                <a:tc>
                  <a:txBody>
                    <a:bodyPr/>
                    <a:lstStyle/>
                    <a:p>
                      <a:pPr>
                        <a:spcAft>
                          <a:spcPts val="0"/>
                        </a:spcAft>
                      </a:pPr>
                      <a:r>
                        <a:rPr lang="es-MX" sz="1000" dirty="0">
                          <a:effectLst/>
                        </a:rPr>
                        <a:t>INSTITUCIONES PERTENECIENTES A LA </a:t>
                      </a:r>
                      <a:r>
                        <a:rPr lang="es-MX" sz="1000" dirty="0" err="1">
                          <a:effectLst/>
                        </a:rPr>
                        <a:t>ANUIES</a:t>
                      </a:r>
                      <a:r>
                        <a:rPr lang="es-MX" sz="1000" dirty="0">
                          <a:effectLst/>
                        </a:rPr>
                        <a:t> </a:t>
                      </a:r>
                      <a:endParaRPr lang="es-MX" sz="1000" dirty="0">
                        <a:effectLst/>
                        <a:latin typeface="Times New Roman"/>
                        <a:ea typeface="Calibri"/>
                        <a:cs typeface="Times New Roman"/>
                      </a:endParaRPr>
                    </a:p>
                  </a:txBody>
                  <a:tcPr marL="7138" marR="7138" marT="3692" marB="0">
                    <a:solidFill>
                      <a:schemeClr val="accent2"/>
                    </a:solidFill>
                  </a:tcPr>
                </a:tc>
                <a:tc>
                  <a:txBody>
                    <a:bodyPr/>
                    <a:lstStyle/>
                    <a:p>
                      <a:pPr>
                        <a:spcAft>
                          <a:spcPts val="0"/>
                        </a:spcAft>
                      </a:pPr>
                      <a:r>
                        <a:rPr lang="es-MX" sz="1000" dirty="0">
                          <a:effectLst/>
                        </a:rPr>
                        <a:t>INSTITUCIONES PARTICIPANTES EN REBIESNE</a:t>
                      </a:r>
                      <a:endParaRPr lang="es-MX" sz="1000" dirty="0">
                        <a:effectLst/>
                        <a:latin typeface="Times New Roman"/>
                        <a:ea typeface="Calibri"/>
                        <a:cs typeface="Times New Roman"/>
                      </a:endParaRPr>
                    </a:p>
                  </a:txBody>
                  <a:tcPr marL="7138" marR="7138" marT="3692" marB="0">
                    <a:solidFill>
                      <a:schemeClr val="accent2"/>
                    </a:solidFill>
                  </a:tcPr>
                </a:tc>
              </a:tr>
              <a:tr h="99217">
                <a:tc>
                  <a:txBody>
                    <a:bodyPr/>
                    <a:lstStyle/>
                    <a:p>
                      <a:pPr>
                        <a:spcAft>
                          <a:spcPts val="0"/>
                        </a:spcAft>
                      </a:pPr>
                      <a:r>
                        <a:rPr lang="es-MX" sz="1000" dirty="0">
                          <a:effectLst/>
                        </a:rPr>
                        <a:t>INSTITUTO TECNOLÓGICO DE LA LAGUNA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a:effectLst/>
                        </a:rPr>
                        <a:t> </a:t>
                      </a:r>
                      <a:endParaRPr lang="es-MX" sz="1000">
                        <a:effectLst/>
                        <a:latin typeface="Times New Roman"/>
                        <a:ea typeface="Calibri"/>
                        <a:cs typeface="Times New Roman"/>
                      </a:endParaRPr>
                    </a:p>
                  </a:txBody>
                  <a:tcPr marL="7138" marR="7138" marT="3692" marB="0"/>
                </a:tc>
              </a:tr>
              <a:tr h="99217">
                <a:tc>
                  <a:txBody>
                    <a:bodyPr/>
                    <a:lstStyle/>
                    <a:p>
                      <a:pPr>
                        <a:spcAft>
                          <a:spcPts val="0"/>
                        </a:spcAft>
                      </a:pPr>
                      <a:r>
                        <a:rPr lang="es-MX" sz="1000" dirty="0">
                          <a:effectLst/>
                        </a:rPr>
                        <a:t>INSTITUTO TECNOLÓGICO DE SALTILLO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a:effectLst/>
                        </a:rPr>
                        <a:t>INSTITUTO TECNOLÓGICO DE SALTILLO </a:t>
                      </a:r>
                      <a:endParaRPr lang="es-MX" sz="1000">
                        <a:effectLst/>
                        <a:latin typeface="Times New Roman"/>
                        <a:ea typeface="Calibri"/>
                        <a:cs typeface="Times New Roman"/>
                      </a:endParaRPr>
                    </a:p>
                  </a:txBody>
                  <a:tcPr marL="7138" marR="7138" marT="3692" marB="0"/>
                </a:tc>
              </a:tr>
              <a:tr h="99217">
                <a:tc>
                  <a:txBody>
                    <a:bodyPr/>
                    <a:lstStyle/>
                    <a:p>
                      <a:pPr>
                        <a:spcAft>
                          <a:spcPts val="0"/>
                        </a:spcAft>
                      </a:pPr>
                      <a:r>
                        <a:rPr lang="es-MX" sz="1000" dirty="0">
                          <a:effectLst/>
                        </a:rPr>
                        <a:t>UNIVERSIDAD AUTÓNOMA AGRARIA ANTONIO NARRO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a:effectLst/>
                        </a:rPr>
                        <a:t>UNIVERSIDAD AUTÓNOMA AGRARIA ANTONIO NARRO  CAMPUS SALTILLO</a:t>
                      </a:r>
                      <a:endParaRPr lang="es-MX" sz="1000">
                        <a:effectLst/>
                        <a:latin typeface="Times New Roman"/>
                        <a:ea typeface="Calibri"/>
                        <a:cs typeface="Times New Roman"/>
                      </a:endParaRPr>
                    </a:p>
                  </a:txBody>
                  <a:tcPr marL="7138" marR="7138" marT="3692" marB="0"/>
                </a:tc>
              </a:tr>
              <a:tr h="99217">
                <a:tc>
                  <a:txBody>
                    <a:bodyPr/>
                    <a:lstStyle/>
                    <a:p>
                      <a:pPr>
                        <a:spcAft>
                          <a:spcPts val="0"/>
                        </a:spcAft>
                      </a:pPr>
                      <a:r>
                        <a:rPr lang="es-MX" sz="1000" dirty="0">
                          <a:effectLst/>
                        </a:rPr>
                        <a:t>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a:effectLst/>
                        </a:rPr>
                        <a:t>UNIVERSIDAD AUTÓNOMA AGRARIA ANTONIO NARRO  CAMPUS LAGUNA</a:t>
                      </a:r>
                      <a:endParaRPr lang="es-MX" sz="1000">
                        <a:effectLst/>
                        <a:latin typeface="Times New Roman"/>
                        <a:ea typeface="Calibri"/>
                        <a:cs typeface="Times New Roman"/>
                      </a:endParaRPr>
                    </a:p>
                  </a:txBody>
                  <a:tcPr marL="7138" marR="7138" marT="3692" marB="0"/>
                </a:tc>
              </a:tr>
              <a:tr h="99217">
                <a:tc>
                  <a:txBody>
                    <a:bodyPr/>
                    <a:lstStyle/>
                    <a:p>
                      <a:pPr>
                        <a:spcAft>
                          <a:spcPts val="0"/>
                        </a:spcAft>
                      </a:pPr>
                      <a:r>
                        <a:rPr lang="es-MX" sz="1000" dirty="0">
                          <a:effectLst/>
                        </a:rPr>
                        <a:t>UNIVERSIDAD AUTÓNOMA DE COAHUILA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a:effectLst/>
                        </a:rPr>
                        <a:t>UNIVERSIDAD AUTÓNOMA DE COAHUILA </a:t>
                      </a:r>
                      <a:endParaRPr lang="es-MX" sz="1000">
                        <a:effectLst/>
                        <a:latin typeface="Times New Roman"/>
                        <a:ea typeface="Calibri"/>
                        <a:cs typeface="Times New Roman"/>
                      </a:endParaRPr>
                    </a:p>
                  </a:txBody>
                  <a:tcPr marL="7138" marR="7138" marT="3692" marB="0"/>
                </a:tc>
              </a:tr>
              <a:tr h="99217">
                <a:tc>
                  <a:txBody>
                    <a:bodyPr/>
                    <a:lstStyle/>
                    <a:p>
                      <a:pPr>
                        <a:spcAft>
                          <a:spcPts val="0"/>
                        </a:spcAft>
                      </a:pPr>
                      <a:r>
                        <a:rPr lang="es-MX" sz="1000" dirty="0">
                          <a:effectLst/>
                        </a:rPr>
                        <a:t>UNIVERSIDAD AUTÓNOMA DE LA LAGUNA, A.C.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a:effectLst/>
                        </a:rPr>
                        <a:t>UNIVERSIDAD AUTÓNOMA DE LA LAGUNA, A.C. </a:t>
                      </a:r>
                      <a:endParaRPr lang="es-MX" sz="1000">
                        <a:effectLst/>
                        <a:latin typeface="Times New Roman"/>
                        <a:ea typeface="Calibri"/>
                        <a:cs typeface="Times New Roman"/>
                      </a:endParaRPr>
                    </a:p>
                  </a:txBody>
                  <a:tcPr marL="7138" marR="7138" marT="3692" marB="0"/>
                </a:tc>
              </a:tr>
              <a:tr h="99217">
                <a:tc>
                  <a:txBody>
                    <a:bodyPr/>
                    <a:lstStyle/>
                    <a:p>
                      <a:pPr>
                        <a:spcAft>
                          <a:spcPts val="0"/>
                        </a:spcAft>
                      </a:pPr>
                      <a:r>
                        <a:rPr lang="es-MX" sz="1000" dirty="0">
                          <a:effectLst/>
                        </a:rPr>
                        <a:t>UNIVERSIDAD TECNOLÓGICA DE COAHUILA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a:effectLst/>
                        </a:rPr>
                        <a:t>UNIVERSIDAD TECNOLÓGICA DE COAHUILA </a:t>
                      </a:r>
                      <a:endParaRPr lang="es-MX" sz="1000">
                        <a:effectLst/>
                        <a:latin typeface="Times New Roman"/>
                        <a:ea typeface="Calibri"/>
                        <a:cs typeface="Times New Roman"/>
                      </a:endParaRPr>
                    </a:p>
                  </a:txBody>
                  <a:tcPr marL="7138" marR="7138" marT="3692" marB="0"/>
                </a:tc>
              </a:tr>
              <a:tr h="99217">
                <a:tc>
                  <a:txBody>
                    <a:bodyPr/>
                    <a:lstStyle/>
                    <a:p>
                      <a:pPr>
                        <a:spcAft>
                          <a:spcPts val="0"/>
                        </a:spcAft>
                      </a:pPr>
                      <a:r>
                        <a:rPr lang="es-MX" sz="1000" dirty="0">
                          <a:effectLst/>
                        </a:rPr>
                        <a:t>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a:effectLst/>
                        </a:rPr>
                        <a:t>UNIVERSIDAD IBEROAMERICANA CAMPUS TORREÓN</a:t>
                      </a:r>
                      <a:endParaRPr lang="es-MX" sz="1000">
                        <a:effectLst/>
                        <a:latin typeface="Times New Roman"/>
                        <a:ea typeface="Calibri"/>
                        <a:cs typeface="Times New Roman"/>
                      </a:endParaRPr>
                    </a:p>
                  </a:txBody>
                  <a:tcPr marL="7138" marR="7138" marT="3692" marB="0"/>
                </a:tc>
              </a:tr>
              <a:tr h="99217">
                <a:tc>
                  <a:txBody>
                    <a:bodyPr/>
                    <a:lstStyle/>
                    <a:p>
                      <a:pPr>
                        <a:spcAft>
                          <a:spcPts val="0"/>
                        </a:spcAft>
                      </a:pPr>
                      <a:r>
                        <a:rPr lang="es-MX" sz="1000" dirty="0">
                          <a:effectLst/>
                        </a:rPr>
                        <a:t>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dirty="0">
                          <a:effectLst/>
                        </a:rPr>
                        <a:t>UNIVERSIDAD IBEROAMERICANA CAMPUS SALTILLO</a:t>
                      </a:r>
                      <a:endParaRPr lang="es-MX" sz="1000" dirty="0">
                        <a:effectLst/>
                        <a:latin typeface="Times New Roman"/>
                        <a:ea typeface="Calibri"/>
                        <a:cs typeface="Times New Roman"/>
                      </a:endParaRPr>
                    </a:p>
                  </a:txBody>
                  <a:tcPr marL="7138" marR="7138" marT="3692" marB="0"/>
                </a:tc>
              </a:tr>
              <a:tr h="111048">
                <a:tc>
                  <a:txBody>
                    <a:bodyPr/>
                    <a:lstStyle/>
                    <a:p>
                      <a:pPr>
                        <a:spcAft>
                          <a:spcPts val="0"/>
                        </a:spcAft>
                      </a:pPr>
                      <a:r>
                        <a:rPr lang="es-MX" sz="1000" dirty="0">
                          <a:effectLst/>
                        </a:rPr>
                        <a:t>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dirty="0">
                          <a:effectLst/>
                        </a:rPr>
                        <a:t>INSTITUTO MEXICANO NORTEAMERICANO DE RELACIONES CULTURALES</a:t>
                      </a:r>
                      <a:endParaRPr lang="es-MX" sz="1000" dirty="0">
                        <a:effectLst/>
                        <a:latin typeface="Times New Roman"/>
                        <a:ea typeface="Calibri"/>
                        <a:cs typeface="Times New Roman"/>
                      </a:endParaRPr>
                    </a:p>
                  </a:txBody>
                  <a:tcPr marL="7138" marR="7138" marT="3692" marB="0"/>
                </a:tc>
              </a:tr>
              <a:tr h="99217">
                <a:tc>
                  <a:txBody>
                    <a:bodyPr/>
                    <a:lstStyle/>
                    <a:p>
                      <a:pPr>
                        <a:spcAft>
                          <a:spcPts val="0"/>
                        </a:spcAft>
                      </a:pPr>
                      <a:r>
                        <a:rPr lang="es-MX" sz="1000" dirty="0">
                          <a:effectLst/>
                        </a:rPr>
                        <a:t>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dirty="0">
                          <a:effectLst/>
                        </a:rPr>
                        <a:t>UNIVERSIDAD DEL VALLE DE MÉXICO, CAMPUS SALTILLO</a:t>
                      </a:r>
                      <a:endParaRPr lang="es-MX" sz="1000" dirty="0">
                        <a:effectLst/>
                        <a:latin typeface="Times New Roman"/>
                        <a:ea typeface="Calibri"/>
                        <a:cs typeface="Times New Roman"/>
                      </a:endParaRPr>
                    </a:p>
                  </a:txBody>
                  <a:tcPr marL="7138" marR="7138" marT="3692" marB="0"/>
                </a:tc>
              </a:tr>
              <a:tr h="99217">
                <a:tc>
                  <a:txBody>
                    <a:bodyPr/>
                    <a:lstStyle/>
                    <a:p>
                      <a:pPr>
                        <a:spcAft>
                          <a:spcPts val="0"/>
                        </a:spcAft>
                      </a:pPr>
                      <a:r>
                        <a:rPr lang="es-MX" sz="1000">
                          <a:effectLst/>
                        </a:rPr>
                        <a:t> </a:t>
                      </a:r>
                      <a:endParaRPr lang="es-MX" sz="1000">
                        <a:effectLst/>
                        <a:latin typeface="Times New Roman"/>
                        <a:ea typeface="Calibri"/>
                        <a:cs typeface="Times New Roman"/>
                      </a:endParaRPr>
                    </a:p>
                  </a:txBody>
                  <a:tcPr marL="7138" marR="7138" marT="3692" marB="0"/>
                </a:tc>
                <a:tc>
                  <a:txBody>
                    <a:bodyPr/>
                    <a:lstStyle/>
                    <a:p>
                      <a:pPr>
                        <a:spcAft>
                          <a:spcPts val="0"/>
                        </a:spcAft>
                      </a:pPr>
                      <a:r>
                        <a:rPr lang="es-MX" sz="1000" dirty="0">
                          <a:effectLst/>
                        </a:rPr>
                        <a:t>UNIVERSIDAD DEL VALLE DE MÉXICO, CAMPUS TORREÓN</a:t>
                      </a:r>
                      <a:endParaRPr lang="es-MX" sz="1000" dirty="0">
                        <a:effectLst/>
                        <a:latin typeface="Times New Roman"/>
                        <a:ea typeface="Calibri"/>
                        <a:cs typeface="Times New Roman"/>
                      </a:endParaRPr>
                    </a:p>
                  </a:txBody>
                  <a:tcPr marL="7138" marR="7138" marT="3692" marB="0"/>
                </a:tc>
              </a:tr>
              <a:tr h="99217">
                <a:tc>
                  <a:txBody>
                    <a:bodyPr/>
                    <a:lstStyle/>
                    <a:p>
                      <a:pPr>
                        <a:spcAft>
                          <a:spcPts val="0"/>
                        </a:spcAft>
                      </a:pPr>
                      <a:r>
                        <a:rPr lang="es-MX" sz="1000" dirty="0">
                          <a:effectLst/>
                        </a:rPr>
                        <a:t>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dirty="0" err="1">
                          <a:effectLst/>
                        </a:rPr>
                        <a:t>UNIDEP</a:t>
                      </a:r>
                      <a:r>
                        <a:rPr lang="es-MX" sz="1000" dirty="0">
                          <a:effectLst/>
                        </a:rPr>
                        <a:t> CAMPUS SALTILLO</a:t>
                      </a:r>
                      <a:endParaRPr lang="es-MX" sz="1000" dirty="0">
                        <a:effectLst/>
                        <a:latin typeface="Times New Roman"/>
                        <a:ea typeface="Calibri"/>
                        <a:cs typeface="Times New Roman"/>
                      </a:endParaRPr>
                    </a:p>
                  </a:txBody>
                  <a:tcPr marL="7138" marR="7138" marT="3692" marB="0"/>
                </a:tc>
              </a:tr>
              <a:tr h="99217">
                <a:tc>
                  <a:txBody>
                    <a:bodyPr/>
                    <a:lstStyle/>
                    <a:p>
                      <a:pPr>
                        <a:spcAft>
                          <a:spcPts val="0"/>
                        </a:spcAft>
                      </a:pPr>
                      <a:r>
                        <a:rPr lang="es-MX" sz="1000">
                          <a:effectLst/>
                        </a:rPr>
                        <a:t> </a:t>
                      </a:r>
                      <a:endParaRPr lang="es-MX" sz="1000">
                        <a:effectLst/>
                        <a:latin typeface="Times New Roman"/>
                        <a:ea typeface="Calibri"/>
                        <a:cs typeface="Times New Roman"/>
                      </a:endParaRPr>
                    </a:p>
                  </a:txBody>
                  <a:tcPr marL="7138" marR="7138" marT="3692" marB="0"/>
                </a:tc>
                <a:tc>
                  <a:txBody>
                    <a:bodyPr/>
                    <a:lstStyle/>
                    <a:p>
                      <a:pPr>
                        <a:spcAft>
                          <a:spcPts val="0"/>
                        </a:spcAft>
                      </a:pPr>
                      <a:r>
                        <a:rPr lang="es-MX" sz="1000" dirty="0">
                          <a:effectLst/>
                        </a:rPr>
                        <a:t>INSTITUTO TECNOLÓGICO DE LA REGIÓN CARBONÍFERA</a:t>
                      </a:r>
                      <a:endParaRPr lang="es-MX" sz="1000" dirty="0">
                        <a:effectLst/>
                        <a:latin typeface="Times New Roman"/>
                        <a:ea typeface="Calibri"/>
                        <a:cs typeface="Times New Roman"/>
                      </a:endParaRPr>
                    </a:p>
                  </a:txBody>
                  <a:tcPr marL="7138" marR="7138" marT="3692" marB="0"/>
                </a:tc>
              </a:tr>
              <a:tr h="99217">
                <a:tc>
                  <a:txBody>
                    <a:bodyPr/>
                    <a:lstStyle/>
                    <a:p>
                      <a:pPr>
                        <a:spcAft>
                          <a:spcPts val="0"/>
                        </a:spcAft>
                      </a:pPr>
                      <a:r>
                        <a:rPr lang="es-MX" sz="1000" dirty="0">
                          <a:effectLst/>
                        </a:rPr>
                        <a:t>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dirty="0">
                          <a:effectLst/>
                        </a:rPr>
                        <a:t>UNIVERSIDAD AUTÓNOMA DEL NORESTE</a:t>
                      </a:r>
                      <a:endParaRPr lang="es-MX" sz="1000" dirty="0">
                        <a:effectLst/>
                        <a:latin typeface="Times New Roman"/>
                        <a:ea typeface="Calibri"/>
                        <a:cs typeface="Times New Roman"/>
                      </a:endParaRPr>
                    </a:p>
                  </a:txBody>
                  <a:tcPr marL="7138" marR="7138" marT="3692" marB="0"/>
                </a:tc>
              </a:tr>
              <a:tr h="99217">
                <a:tc>
                  <a:txBody>
                    <a:bodyPr/>
                    <a:lstStyle/>
                    <a:p>
                      <a:pPr>
                        <a:spcAft>
                          <a:spcPts val="0"/>
                        </a:spcAft>
                      </a:pPr>
                      <a:r>
                        <a:rPr lang="es-MX" sz="1000" dirty="0">
                          <a:effectLst/>
                        </a:rPr>
                        <a:t>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dirty="0" err="1">
                          <a:effectLst/>
                        </a:rPr>
                        <a:t>ULSA</a:t>
                      </a:r>
                      <a:r>
                        <a:rPr lang="es-MX" sz="1000" dirty="0">
                          <a:effectLst/>
                        </a:rPr>
                        <a:t> SALTILLO</a:t>
                      </a:r>
                      <a:endParaRPr lang="es-MX" sz="1000" dirty="0">
                        <a:effectLst/>
                        <a:latin typeface="Times New Roman"/>
                        <a:ea typeface="Calibri"/>
                        <a:cs typeface="Times New Roman"/>
                      </a:endParaRPr>
                    </a:p>
                  </a:txBody>
                  <a:tcPr marL="7138" marR="7138" marT="3692" marB="0"/>
                </a:tc>
              </a:tr>
              <a:tr h="99217">
                <a:tc>
                  <a:txBody>
                    <a:bodyPr/>
                    <a:lstStyle/>
                    <a:p>
                      <a:pPr>
                        <a:spcAft>
                          <a:spcPts val="0"/>
                        </a:spcAft>
                      </a:pPr>
                      <a:r>
                        <a:rPr lang="es-MX" sz="1000" dirty="0">
                          <a:effectLst/>
                        </a:rPr>
                        <a:t>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dirty="0">
                          <a:effectLst/>
                        </a:rPr>
                        <a:t>UNIVERSIDAD DEL VALLE DE SANTIAGO</a:t>
                      </a:r>
                      <a:endParaRPr lang="es-MX" sz="1000" dirty="0">
                        <a:effectLst/>
                        <a:latin typeface="Times New Roman"/>
                        <a:ea typeface="Calibri"/>
                        <a:cs typeface="Times New Roman"/>
                      </a:endParaRPr>
                    </a:p>
                  </a:txBody>
                  <a:tcPr marL="7138" marR="7138" marT="3692" marB="0"/>
                </a:tc>
              </a:tr>
              <a:tr h="99217">
                <a:tc>
                  <a:txBody>
                    <a:bodyPr/>
                    <a:lstStyle/>
                    <a:p>
                      <a:pPr>
                        <a:spcAft>
                          <a:spcPts val="0"/>
                        </a:spcAft>
                      </a:pPr>
                      <a:r>
                        <a:rPr lang="es-MX" sz="1000">
                          <a:effectLst/>
                        </a:rPr>
                        <a:t>INSTITUTO TECNOLÓGICO DE DURANGO </a:t>
                      </a:r>
                      <a:endParaRPr lang="es-MX" sz="1000">
                        <a:effectLst/>
                        <a:latin typeface="Times New Roman"/>
                        <a:ea typeface="Calibri"/>
                        <a:cs typeface="Times New Roman"/>
                      </a:endParaRPr>
                    </a:p>
                  </a:txBody>
                  <a:tcPr marL="7138" marR="7138" marT="3692" marB="0"/>
                </a:tc>
                <a:tc>
                  <a:txBody>
                    <a:bodyPr/>
                    <a:lstStyle/>
                    <a:p>
                      <a:pPr>
                        <a:spcAft>
                          <a:spcPts val="0"/>
                        </a:spcAft>
                      </a:pPr>
                      <a:r>
                        <a:rPr lang="es-MX" sz="1000" dirty="0" smtClean="0">
                          <a:effectLst/>
                        </a:rPr>
                        <a:t> </a:t>
                      </a:r>
                      <a:endParaRPr lang="es-MX" sz="1000" dirty="0">
                        <a:effectLst/>
                        <a:latin typeface="Times New Roman"/>
                        <a:ea typeface="Calibri"/>
                        <a:cs typeface="Times New Roman"/>
                      </a:endParaRPr>
                    </a:p>
                  </a:txBody>
                  <a:tcPr marL="7138" marR="7138" marT="3692" marB="0"/>
                </a:tc>
              </a:tr>
              <a:tr h="99217">
                <a:tc>
                  <a:txBody>
                    <a:bodyPr/>
                    <a:lstStyle/>
                    <a:p>
                      <a:pPr>
                        <a:spcAft>
                          <a:spcPts val="0"/>
                        </a:spcAft>
                      </a:pPr>
                      <a:r>
                        <a:rPr lang="es-MX" sz="1000">
                          <a:effectLst/>
                        </a:rPr>
                        <a:t>UNIVERSIDAD JUÁREZ DEL ESTADO DE DURANGO </a:t>
                      </a:r>
                      <a:endParaRPr lang="es-MX" sz="1000">
                        <a:effectLst/>
                        <a:latin typeface="Times New Roman"/>
                        <a:ea typeface="Calibri"/>
                        <a:cs typeface="Times New Roman"/>
                      </a:endParaRPr>
                    </a:p>
                  </a:txBody>
                  <a:tcPr marL="7138" marR="7138" marT="3692" marB="0"/>
                </a:tc>
                <a:tc>
                  <a:txBody>
                    <a:bodyPr/>
                    <a:lstStyle/>
                    <a:p>
                      <a:pPr>
                        <a:spcAft>
                          <a:spcPts val="0"/>
                        </a:spcAft>
                      </a:pPr>
                      <a:r>
                        <a:rPr lang="es-MX" sz="1000" dirty="0">
                          <a:effectLst/>
                        </a:rPr>
                        <a:t>UNIVERSIDAD JUÁREZ DEL ESTADO DE DURANGO </a:t>
                      </a:r>
                      <a:endParaRPr lang="es-MX" sz="1000" dirty="0">
                        <a:effectLst/>
                        <a:latin typeface="Times New Roman"/>
                        <a:ea typeface="Calibri"/>
                        <a:cs typeface="Times New Roman"/>
                      </a:endParaRPr>
                    </a:p>
                  </a:txBody>
                  <a:tcPr marL="7138" marR="7138" marT="3692" marB="0"/>
                </a:tc>
              </a:tr>
              <a:tr h="99217">
                <a:tc>
                  <a:txBody>
                    <a:bodyPr/>
                    <a:lstStyle/>
                    <a:p>
                      <a:pPr>
                        <a:spcAft>
                          <a:spcPts val="0"/>
                        </a:spcAft>
                      </a:pPr>
                      <a:r>
                        <a:rPr lang="es-MX" sz="1000">
                          <a:effectLst/>
                        </a:rPr>
                        <a:t>CENTRO DE ESTUDIOS UNIVERSITARIOS MONTERREY </a:t>
                      </a:r>
                      <a:endParaRPr lang="es-MX" sz="1000">
                        <a:effectLst/>
                        <a:latin typeface="Times New Roman"/>
                        <a:ea typeface="Calibri"/>
                        <a:cs typeface="Times New Roman"/>
                      </a:endParaRPr>
                    </a:p>
                  </a:txBody>
                  <a:tcPr marL="7138" marR="7138" marT="3692" marB="0"/>
                </a:tc>
                <a:tc>
                  <a:txBody>
                    <a:bodyPr/>
                    <a:lstStyle/>
                    <a:p>
                      <a:pPr>
                        <a:spcAft>
                          <a:spcPts val="0"/>
                        </a:spcAft>
                      </a:pPr>
                      <a:endParaRPr lang="es-MX" sz="1000" dirty="0">
                        <a:effectLst/>
                        <a:latin typeface="Times New Roman"/>
                        <a:ea typeface="Calibri"/>
                        <a:cs typeface="Times New Roman"/>
                      </a:endParaRPr>
                    </a:p>
                  </a:txBody>
                  <a:tcPr marL="7138" marR="7138" marT="3692" marB="0"/>
                </a:tc>
              </a:tr>
              <a:tr h="99217">
                <a:tc>
                  <a:txBody>
                    <a:bodyPr/>
                    <a:lstStyle/>
                    <a:p>
                      <a:pPr>
                        <a:spcAft>
                          <a:spcPts val="0"/>
                        </a:spcAft>
                      </a:pPr>
                      <a:r>
                        <a:rPr lang="es-MX" sz="1000">
                          <a:effectLst/>
                        </a:rPr>
                        <a:t> </a:t>
                      </a:r>
                      <a:endParaRPr lang="es-MX" sz="1000">
                        <a:effectLst/>
                        <a:latin typeface="Times New Roman"/>
                        <a:ea typeface="Calibri"/>
                        <a:cs typeface="Times New Roman"/>
                      </a:endParaRPr>
                    </a:p>
                  </a:txBody>
                  <a:tcPr marL="7138" marR="7138" marT="3692" marB="0"/>
                </a:tc>
                <a:tc>
                  <a:txBody>
                    <a:bodyPr/>
                    <a:lstStyle/>
                    <a:p>
                      <a:pPr>
                        <a:spcAft>
                          <a:spcPts val="0"/>
                        </a:spcAft>
                      </a:pPr>
                      <a:r>
                        <a:rPr lang="es-MX" sz="1000" dirty="0">
                          <a:effectLst/>
                        </a:rPr>
                        <a:t>UNIVERSIDAD PEDAGÓGICA NACIONAL REYNOSA</a:t>
                      </a:r>
                      <a:endParaRPr lang="es-MX" sz="1000" dirty="0">
                        <a:effectLst/>
                        <a:latin typeface="Times New Roman"/>
                        <a:ea typeface="Calibri"/>
                        <a:cs typeface="Times New Roman"/>
                      </a:endParaRPr>
                    </a:p>
                  </a:txBody>
                  <a:tcPr marL="7138" marR="7138" marT="3692" marB="0"/>
                </a:tc>
              </a:tr>
              <a:tr h="99217">
                <a:tc>
                  <a:txBody>
                    <a:bodyPr/>
                    <a:lstStyle/>
                    <a:p>
                      <a:pPr>
                        <a:spcAft>
                          <a:spcPts val="0"/>
                        </a:spcAft>
                      </a:pPr>
                      <a:r>
                        <a:rPr lang="es-MX" sz="1000">
                          <a:effectLst/>
                        </a:rPr>
                        <a:t> </a:t>
                      </a:r>
                      <a:endParaRPr lang="es-MX" sz="1000">
                        <a:effectLst/>
                        <a:latin typeface="Times New Roman"/>
                        <a:ea typeface="Calibri"/>
                        <a:cs typeface="Times New Roman"/>
                      </a:endParaRPr>
                    </a:p>
                  </a:txBody>
                  <a:tcPr marL="7138" marR="7138" marT="3692" marB="0"/>
                </a:tc>
                <a:tc>
                  <a:txBody>
                    <a:bodyPr/>
                    <a:lstStyle/>
                    <a:p>
                      <a:pPr>
                        <a:spcAft>
                          <a:spcPts val="0"/>
                        </a:spcAft>
                      </a:pPr>
                      <a:r>
                        <a:rPr lang="es-MX" sz="1000" dirty="0">
                          <a:effectLst/>
                        </a:rPr>
                        <a:t>UNIVERSIDAD TECNOLÓGICA DE SANTA CATARINA</a:t>
                      </a:r>
                      <a:endParaRPr lang="es-MX" sz="1000" dirty="0">
                        <a:effectLst/>
                        <a:latin typeface="Times New Roman"/>
                        <a:ea typeface="Calibri"/>
                        <a:cs typeface="Times New Roman"/>
                      </a:endParaRPr>
                    </a:p>
                  </a:txBody>
                  <a:tcPr marL="7138" marR="7138" marT="3692" marB="0"/>
                </a:tc>
              </a:tr>
              <a:tr h="99217">
                <a:tc>
                  <a:txBody>
                    <a:bodyPr/>
                    <a:lstStyle/>
                    <a:p>
                      <a:pPr>
                        <a:spcAft>
                          <a:spcPts val="0"/>
                        </a:spcAft>
                      </a:pPr>
                      <a:r>
                        <a:rPr lang="es-MX" sz="1000">
                          <a:effectLst/>
                        </a:rPr>
                        <a:t> </a:t>
                      </a:r>
                      <a:endParaRPr lang="es-MX" sz="1000">
                        <a:effectLst/>
                        <a:latin typeface="Times New Roman"/>
                        <a:ea typeface="Calibri"/>
                        <a:cs typeface="Times New Roman"/>
                      </a:endParaRPr>
                    </a:p>
                  </a:txBody>
                  <a:tcPr marL="7138" marR="7138" marT="3692" marB="0"/>
                </a:tc>
                <a:tc>
                  <a:txBody>
                    <a:bodyPr/>
                    <a:lstStyle/>
                    <a:p>
                      <a:pPr>
                        <a:spcAft>
                          <a:spcPts val="0"/>
                        </a:spcAft>
                      </a:pPr>
                      <a:r>
                        <a:rPr lang="es-MX" sz="1000" dirty="0">
                          <a:effectLst/>
                        </a:rPr>
                        <a:t>UNIVERSIDAD TECNOLÓGICA DE TORREÓN</a:t>
                      </a:r>
                      <a:endParaRPr lang="es-MX" sz="1000" dirty="0">
                        <a:effectLst/>
                        <a:latin typeface="Times New Roman"/>
                        <a:ea typeface="Calibri"/>
                        <a:cs typeface="Times New Roman"/>
                      </a:endParaRPr>
                    </a:p>
                  </a:txBody>
                  <a:tcPr marL="7138" marR="7138" marT="3692" marB="0"/>
                </a:tc>
              </a:tr>
            </a:tbl>
          </a:graphicData>
        </a:graphic>
      </p:graphicFrame>
    </p:spTree>
    <p:extLst>
      <p:ext uri="{BB962C8B-B14F-4D97-AF65-F5344CB8AC3E}">
        <p14:creationId xmlns:p14="http://schemas.microsoft.com/office/powerpoint/2010/main" val="2653142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1968203133"/>
              </p:ext>
            </p:extLst>
          </p:nvPr>
        </p:nvGraphicFramePr>
        <p:xfrm>
          <a:off x="251520" y="476672"/>
          <a:ext cx="8496944" cy="5644143"/>
        </p:xfrm>
        <a:graphic>
          <a:graphicData uri="http://schemas.openxmlformats.org/drawingml/2006/table">
            <a:tbl>
              <a:tblPr firstRow="1" firstCol="1" bandRow="1">
                <a:tableStyleId>{5C22544A-7EE6-4342-B048-85BDC9FD1C3A}</a:tableStyleId>
              </a:tblPr>
              <a:tblGrid>
                <a:gridCol w="3560596"/>
                <a:gridCol w="4936348"/>
              </a:tblGrid>
              <a:tr h="193358">
                <a:tc>
                  <a:txBody>
                    <a:bodyPr/>
                    <a:lstStyle/>
                    <a:p>
                      <a:pPr>
                        <a:spcAft>
                          <a:spcPts val="0"/>
                        </a:spcAft>
                      </a:pPr>
                      <a:r>
                        <a:rPr lang="es-MX" sz="1000" dirty="0">
                          <a:effectLst/>
                        </a:rPr>
                        <a:t>ENSEÑANZA E INVESTIGACIÓN SUPERIOR, A.C.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a:effectLst/>
                        </a:rPr>
                        <a:t>INSTITUTO TECNOLÓGICO DE LINARES</a:t>
                      </a:r>
                      <a:endParaRPr lang="es-MX" sz="1000">
                        <a:effectLst/>
                        <a:latin typeface="Times New Roman"/>
                        <a:ea typeface="Calibri"/>
                        <a:cs typeface="Times New Roman"/>
                      </a:endParaRPr>
                    </a:p>
                  </a:txBody>
                  <a:tcPr marL="7138" marR="7138" marT="3692" marB="0"/>
                </a:tc>
              </a:tr>
              <a:tr h="193358">
                <a:tc>
                  <a:txBody>
                    <a:bodyPr/>
                    <a:lstStyle/>
                    <a:p>
                      <a:pPr>
                        <a:spcAft>
                          <a:spcPts val="0"/>
                        </a:spcAft>
                      </a:pPr>
                      <a:r>
                        <a:rPr lang="es-MX" sz="1000" dirty="0">
                          <a:effectLst/>
                        </a:rPr>
                        <a:t>INSTITUTO TECNOLÓGICO DE NUEVO LEÓN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a:effectLst/>
                        </a:rPr>
                        <a:t>INSTITUTO TECNOLÓGICO DE NUEVO LEÓN </a:t>
                      </a:r>
                      <a:endParaRPr lang="es-MX" sz="1000">
                        <a:effectLst/>
                        <a:latin typeface="Times New Roman"/>
                        <a:ea typeface="Calibri"/>
                        <a:cs typeface="Times New Roman"/>
                      </a:endParaRPr>
                    </a:p>
                  </a:txBody>
                  <a:tcPr marL="7138" marR="7138" marT="3692" marB="0"/>
                </a:tc>
              </a:tr>
              <a:tr h="155697">
                <a:tc>
                  <a:txBody>
                    <a:bodyPr/>
                    <a:lstStyle/>
                    <a:p>
                      <a:pPr>
                        <a:spcAft>
                          <a:spcPts val="0"/>
                        </a:spcAft>
                      </a:pPr>
                      <a:r>
                        <a:rPr lang="es-MX" sz="1000" dirty="0">
                          <a:effectLst/>
                        </a:rPr>
                        <a:t>INSTITUTO TECNOLÓGICO Y DE ESTUDIOS SUPERIORES DE MONTERREY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a:effectLst/>
                        </a:rPr>
                        <a:t>INSTITUTO TECNOLÓGICO Y DE ESTUDIOS SUPERIORES DE MONTERREY, CAMPUS MONTERREY</a:t>
                      </a:r>
                      <a:endParaRPr lang="es-MX" sz="1000">
                        <a:effectLst/>
                        <a:latin typeface="Times New Roman"/>
                        <a:ea typeface="Calibri"/>
                        <a:cs typeface="Times New Roman"/>
                      </a:endParaRPr>
                    </a:p>
                  </a:txBody>
                  <a:tcPr marL="7138" marR="7138" marT="3692" marB="0"/>
                </a:tc>
              </a:tr>
              <a:tr h="155697">
                <a:tc>
                  <a:txBody>
                    <a:bodyPr/>
                    <a:lstStyle/>
                    <a:p>
                      <a:pPr>
                        <a:spcAft>
                          <a:spcPts val="0"/>
                        </a:spcAft>
                      </a:pPr>
                      <a:r>
                        <a:rPr lang="es-MX" sz="1000" dirty="0">
                          <a:effectLst/>
                        </a:rPr>
                        <a:t>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a:effectLst/>
                        </a:rPr>
                        <a:t>INSTITUTO TECNOLÓGICO Y DE ESTUDIOS SUPERIORES DE MONTERREY, CAMPUS SALTILLO</a:t>
                      </a:r>
                      <a:endParaRPr lang="es-MX" sz="1000">
                        <a:effectLst/>
                        <a:latin typeface="Times New Roman"/>
                        <a:ea typeface="Calibri"/>
                        <a:cs typeface="Times New Roman"/>
                      </a:endParaRPr>
                    </a:p>
                  </a:txBody>
                  <a:tcPr marL="7138" marR="7138" marT="3692" marB="0"/>
                </a:tc>
              </a:tr>
              <a:tr h="155697">
                <a:tc>
                  <a:txBody>
                    <a:bodyPr/>
                    <a:lstStyle/>
                    <a:p>
                      <a:pPr>
                        <a:spcAft>
                          <a:spcPts val="0"/>
                        </a:spcAft>
                      </a:pPr>
                      <a:r>
                        <a:rPr lang="es-MX" sz="1000" dirty="0">
                          <a:effectLst/>
                        </a:rPr>
                        <a:t>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dirty="0">
                          <a:effectLst/>
                        </a:rPr>
                        <a:t>INSTITUTO TECNOLÓGICO Y DE ESTUDIOS SUPERIORES DE MONTERREY   </a:t>
                      </a:r>
                      <a:r>
                        <a:rPr lang="es-MX" sz="1000" dirty="0" err="1">
                          <a:effectLst/>
                        </a:rPr>
                        <a:t>TEC</a:t>
                      </a:r>
                      <a:r>
                        <a:rPr lang="es-MX" sz="1000" dirty="0">
                          <a:effectLst/>
                        </a:rPr>
                        <a:t> VIRTUAL</a:t>
                      </a:r>
                      <a:endParaRPr lang="es-MX" sz="1000" dirty="0">
                        <a:effectLst/>
                        <a:latin typeface="Times New Roman"/>
                        <a:ea typeface="Calibri"/>
                        <a:cs typeface="Times New Roman"/>
                      </a:endParaRPr>
                    </a:p>
                  </a:txBody>
                  <a:tcPr marL="7138" marR="7138" marT="3692" marB="0"/>
                </a:tc>
              </a:tr>
              <a:tr h="155697">
                <a:tc>
                  <a:txBody>
                    <a:bodyPr/>
                    <a:lstStyle/>
                    <a:p>
                      <a:pPr>
                        <a:spcAft>
                          <a:spcPts val="0"/>
                        </a:spcAft>
                      </a:pPr>
                      <a:r>
                        <a:rPr lang="es-MX" sz="1000" dirty="0">
                          <a:effectLst/>
                        </a:rPr>
                        <a:t>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dirty="0">
                          <a:effectLst/>
                        </a:rPr>
                        <a:t>INSTITUTO TECNOLÓGICO Y DE ESTUDIOS SUPERIORES DE MONTERREY, PREPA </a:t>
                      </a:r>
                      <a:r>
                        <a:rPr lang="es-MX" sz="1000" dirty="0" err="1">
                          <a:effectLst/>
                        </a:rPr>
                        <a:t>TEC</a:t>
                      </a:r>
                      <a:endParaRPr lang="es-MX" sz="1000" dirty="0">
                        <a:effectLst/>
                        <a:latin typeface="Times New Roman"/>
                        <a:ea typeface="Calibri"/>
                        <a:cs typeface="Times New Roman"/>
                      </a:endParaRPr>
                    </a:p>
                  </a:txBody>
                  <a:tcPr marL="7138" marR="7138" marT="3692" marB="0"/>
                </a:tc>
              </a:tr>
              <a:tr h="155697">
                <a:tc>
                  <a:txBody>
                    <a:bodyPr/>
                    <a:lstStyle/>
                    <a:p>
                      <a:pPr>
                        <a:spcAft>
                          <a:spcPts val="0"/>
                        </a:spcAft>
                      </a:pPr>
                      <a:r>
                        <a:rPr lang="es-MX" sz="1000" dirty="0">
                          <a:effectLst/>
                        </a:rPr>
                        <a:t>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dirty="0">
                          <a:effectLst/>
                        </a:rPr>
                        <a:t>INSTITUTO TECNOLÓGICO Y DE ESTUDIOS SUPERIORES DE MONTERREY, CAMPUS SAN LUIS POTOSÍ</a:t>
                      </a:r>
                      <a:endParaRPr lang="es-MX" sz="1000" dirty="0">
                        <a:effectLst/>
                        <a:latin typeface="Times New Roman"/>
                        <a:ea typeface="Calibri"/>
                        <a:cs typeface="Times New Roman"/>
                      </a:endParaRPr>
                    </a:p>
                  </a:txBody>
                  <a:tcPr marL="7138" marR="7138" marT="3692" marB="0"/>
                </a:tc>
              </a:tr>
              <a:tr h="193358">
                <a:tc>
                  <a:txBody>
                    <a:bodyPr/>
                    <a:lstStyle/>
                    <a:p>
                      <a:pPr>
                        <a:spcAft>
                          <a:spcPts val="0"/>
                        </a:spcAft>
                      </a:pPr>
                      <a:r>
                        <a:rPr lang="es-MX" sz="1000" dirty="0">
                          <a:effectLst/>
                        </a:rPr>
                        <a:t>UNIVERSIDAD AUTÓNOMA DE NUEVO LEÓN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dirty="0">
                          <a:effectLst/>
                        </a:rPr>
                        <a:t>UNIVERSIDAD AUTÓNOMA DE NUEVO LEÓN </a:t>
                      </a:r>
                      <a:endParaRPr lang="es-MX" sz="1000" dirty="0">
                        <a:effectLst/>
                        <a:latin typeface="Times New Roman"/>
                        <a:ea typeface="Calibri"/>
                        <a:cs typeface="Times New Roman"/>
                      </a:endParaRPr>
                    </a:p>
                  </a:txBody>
                  <a:tcPr marL="7138" marR="7138" marT="3692" marB="0"/>
                </a:tc>
              </a:tr>
              <a:tr h="193358">
                <a:tc>
                  <a:txBody>
                    <a:bodyPr/>
                    <a:lstStyle/>
                    <a:p>
                      <a:pPr>
                        <a:spcAft>
                          <a:spcPts val="0"/>
                        </a:spcAft>
                      </a:pPr>
                      <a:r>
                        <a:rPr lang="es-MX" sz="1000" dirty="0">
                          <a:effectLst/>
                        </a:rPr>
                        <a:t>UNIVERSIDAD DE MONTEMORELOS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dirty="0">
                          <a:effectLst/>
                        </a:rPr>
                        <a:t>UNIVERSIDAD DE MONTEMORELOS </a:t>
                      </a:r>
                      <a:endParaRPr lang="es-MX" sz="1000" dirty="0">
                        <a:effectLst/>
                        <a:latin typeface="Times New Roman"/>
                        <a:ea typeface="Calibri"/>
                        <a:cs typeface="Times New Roman"/>
                      </a:endParaRPr>
                    </a:p>
                  </a:txBody>
                  <a:tcPr marL="7138" marR="7138" marT="3692" marB="0"/>
                </a:tc>
              </a:tr>
              <a:tr h="193358">
                <a:tc>
                  <a:txBody>
                    <a:bodyPr/>
                    <a:lstStyle/>
                    <a:p>
                      <a:pPr>
                        <a:spcAft>
                          <a:spcPts val="0"/>
                        </a:spcAft>
                      </a:pPr>
                      <a:r>
                        <a:rPr lang="es-MX" sz="1000" dirty="0">
                          <a:effectLst/>
                        </a:rPr>
                        <a:t>UNIVERSIDAD DE MONTERREY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dirty="0">
                          <a:effectLst/>
                        </a:rPr>
                        <a:t>UNIVERSIDAD DE MONTERREY </a:t>
                      </a:r>
                      <a:endParaRPr lang="es-MX" sz="1000" dirty="0">
                        <a:effectLst/>
                        <a:latin typeface="Times New Roman"/>
                        <a:ea typeface="Calibri"/>
                        <a:cs typeface="Times New Roman"/>
                      </a:endParaRPr>
                    </a:p>
                  </a:txBody>
                  <a:tcPr marL="7138" marR="7138" marT="3692" marB="0"/>
                </a:tc>
              </a:tr>
              <a:tr h="193358">
                <a:tc>
                  <a:txBody>
                    <a:bodyPr/>
                    <a:lstStyle/>
                    <a:p>
                      <a:pPr>
                        <a:spcAft>
                          <a:spcPts val="0"/>
                        </a:spcAft>
                      </a:pPr>
                      <a:r>
                        <a:rPr lang="es-MX" sz="1000">
                          <a:effectLst/>
                        </a:rPr>
                        <a:t>UNIVERSIDAD REGIOMONTANA, A.C. </a:t>
                      </a:r>
                      <a:endParaRPr lang="es-MX" sz="1000">
                        <a:effectLst/>
                        <a:latin typeface="Times New Roman"/>
                        <a:ea typeface="Calibri"/>
                        <a:cs typeface="Times New Roman"/>
                      </a:endParaRPr>
                    </a:p>
                  </a:txBody>
                  <a:tcPr marL="7138" marR="7138" marT="3692" marB="0"/>
                </a:tc>
                <a:tc>
                  <a:txBody>
                    <a:bodyPr/>
                    <a:lstStyle/>
                    <a:p>
                      <a:pPr>
                        <a:spcAft>
                          <a:spcPts val="0"/>
                        </a:spcAft>
                      </a:pPr>
                      <a:r>
                        <a:rPr lang="es-MX" sz="1000" dirty="0">
                          <a:effectLst/>
                        </a:rPr>
                        <a:t>UNIVERSIDAD REGIOMONTANA </a:t>
                      </a:r>
                      <a:endParaRPr lang="es-MX" sz="1000" dirty="0">
                        <a:effectLst/>
                        <a:latin typeface="Times New Roman"/>
                        <a:ea typeface="Calibri"/>
                        <a:cs typeface="Times New Roman"/>
                      </a:endParaRPr>
                    </a:p>
                  </a:txBody>
                  <a:tcPr marL="7138" marR="7138" marT="3692" marB="0"/>
                </a:tc>
              </a:tr>
              <a:tr h="193358">
                <a:tc>
                  <a:txBody>
                    <a:bodyPr/>
                    <a:lstStyle/>
                    <a:p>
                      <a:pPr>
                        <a:spcAft>
                          <a:spcPts val="0"/>
                        </a:spcAft>
                      </a:pPr>
                      <a:r>
                        <a:rPr lang="es-MX" sz="1000">
                          <a:effectLst/>
                        </a:rPr>
                        <a:t> </a:t>
                      </a:r>
                      <a:endParaRPr lang="es-MX" sz="1000">
                        <a:effectLst/>
                        <a:latin typeface="Times New Roman"/>
                        <a:ea typeface="Calibri"/>
                        <a:cs typeface="Times New Roman"/>
                      </a:endParaRPr>
                    </a:p>
                  </a:txBody>
                  <a:tcPr marL="7138" marR="7138" marT="3692" marB="0"/>
                </a:tc>
                <a:tc>
                  <a:txBody>
                    <a:bodyPr/>
                    <a:lstStyle/>
                    <a:p>
                      <a:pPr>
                        <a:spcAft>
                          <a:spcPts val="0"/>
                        </a:spcAft>
                      </a:pPr>
                      <a:r>
                        <a:rPr lang="es-MX" sz="1000" dirty="0">
                          <a:effectLst/>
                        </a:rPr>
                        <a:t>UNIVERSIDAD AUTÓNOMA DE CAMPECHE</a:t>
                      </a:r>
                      <a:endParaRPr lang="es-MX" sz="1000" dirty="0">
                        <a:effectLst/>
                        <a:latin typeface="Times New Roman"/>
                        <a:ea typeface="Calibri"/>
                        <a:cs typeface="Times New Roman"/>
                      </a:endParaRPr>
                    </a:p>
                  </a:txBody>
                  <a:tcPr marL="7138" marR="7138" marT="3692" marB="0"/>
                </a:tc>
              </a:tr>
              <a:tr h="155697">
                <a:tc>
                  <a:txBody>
                    <a:bodyPr/>
                    <a:lstStyle/>
                    <a:p>
                      <a:pPr>
                        <a:spcAft>
                          <a:spcPts val="0"/>
                        </a:spcAft>
                      </a:pPr>
                      <a:r>
                        <a:rPr lang="es-MX" sz="1000" dirty="0">
                          <a:effectLst/>
                        </a:rPr>
                        <a:t>INSTITUTO POTOSINO DE INVESTIGACIÓN CIENTÍFICA Y TECNOLÓGICA, A.C.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dirty="0">
                          <a:effectLst/>
                        </a:rPr>
                        <a:t> </a:t>
                      </a:r>
                      <a:endParaRPr lang="es-MX" sz="1000" dirty="0">
                        <a:effectLst/>
                        <a:latin typeface="Times New Roman"/>
                        <a:ea typeface="Calibri"/>
                        <a:cs typeface="Times New Roman"/>
                      </a:endParaRPr>
                    </a:p>
                  </a:txBody>
                  <a:tcPr marL="7138" marR="7138" marT="3692" marB="0"/>
                </a:tc>
              </a:tr>
              <a:tr h="193358">
                <a:tc>
                  <a:txBody>
                    <a:bodyPr/>
                    <a:lstStyle/>
                    <a:p>
                      <a:pPr>
                        <a:spcAft>
                          <a:spcPts val="0"/>
                        </a:spcAft>
                      </a:pPr>
                      <a:r>
                        <a:rPr lang="es-MX" sz="1000">
                          <a:effectLst/>
                        </a:rPr>
                        <a:t>INSTITUTO TECNOLÓGICO DE CIUDAD VALLES </a:t>
                      </a:r>
                      <a:endParaRPr lang="es-MX" sz="1000">
                        <a:effectLst/>
                        <a:latin typeface="Times New Roman"/>
                        <a:ea typeface="Calibri"/>
                        <a:cs typeface="Times New Roman"/>
                      </a:endParaRPr>
                    </a:p>
                  </a:txBody>
                  <a:tcPr marL="7138" marR="7138" marT="3692" marB="0"/>
                </a:tc>
                <a:tc>
                  <a:txBody>
                    <a:bodyPr/>
                    <a:lstStyle/>
                    <a:p>
                      <a:pPr>
                        <a:spcAft>
                          <a:spcPts val="0"/>
                        </a:spcAft>
                      </a:pPr>
                      <a:r>
                        <a:rPr lang="es-MX" sz="1000" dirty="0">
                          <a:effectLst/>
                        </a:rPr>
                        <a:t>INSTITUTO TECNOLÓGICO DE CIUDAD VALLES </a:t>
                      </a:r>
                      <a:endParaRPr lang="es-MX" sz="1000" dirty="0">
                        <a:effectLst/>
                        <a:latin typeface="Times New Roman"/>
                        <a:ea typeface="Calibri"/>
                        <a:cs typeface="Times New Roman"/>
                      </a:endParaRPr>
                    </a:p>
                  </a:txBody>
                  <a:tcPr marL="7138" marR="7138" marT="3692" marB="0"/>
                </a:tc>
              </a:tr>
              <a:tr h="193358">
                <a:tc>
                  <a:txBody>
                    <a:bodyPr/>
                    <a:lstStyle/>
                    <a:p>
                      <a:pPr>
                        <a:spcAft>
                          <a:spcPts val="0"/>
                        </a:spcAft>
                      </a:pPr>
                      <a:r>
                        <a:rPr lang="es-MX" sz="1000">
                          <a:effectLst/>
                        </a:rPr>
                        <a:t>INSTITUTO TECNOLÓGICO DE SAN LUIS POTOSÍ </a:t>
                      </a:r>
                      <a:endParaRPr lang="es-MX" sz="1000">
                        <a:effectLst/>
                        <a:latin typeface="Times New Roman"/>
                        <a:ea typeface="Calibri"/>
                        <a:cs typeface="Times New Roman"/>
                      </a:endParaRPr>
                    </a:p>
                  </a:txBody>
                  <a:tcPr marL="7138" marR="7138" marT="3692" marB="0"/>
                </a:tc>
                <a:tc>
                  <a:txBody>
                    <a:bodyPr/>
                    <a:lstStyle/>
                    <a:p>
                      <a:pPr>
                        <a:spcAft>
                          <a:spcPts val="0"/>
                        </a:spcAft>
                      </a:pPr>
                      <a:r>
                        <a:rPr lang="es-MX" sz="1000" dirty="0">
                          <a:effectLst/>
                        </a:rPr>
                        <a:t> </a:t>
                      </a:r>
                      <a:endParaRPr lang="es-MX" sz="1000" dirty="0">
                        <a:effectLst/>
                        <a:latin typeface="Times New Roman"/>
                        <a:ea typeface="Calibri"/>
                        <a:cs typeface="Times New Roman"/>
                      </a:endParaRPr>
                    </a:p>
                  </a:txBody>
                  <a:tcPr marL="7138" marR="7138" marT="3692" marB="0"/>
                </a:tc>
              </a:tr>
              <a:tr h="193358">
                <a:tc>
                  <a:txBody>
                    <a:bodyPr/>
                    <a:lstStyle/>
                    <a:p>
                      <a:pPr>
                        <a:spcAft>
                          <a:spcPts val="0"/>
                        </a:spcAft>
                      </a:pPr>
                      <a:r>
                        <a:rPr lang="es-MX" sz="1000">
                          <a:effectLst/>
                        </a:rPr>
                        <a:t>UNIVERSIDAD AUTÓNOMA DE SAN LUIS POTOSÍ </a:t>
                      </a:r>
                      <a:endParaRPr lang="es-MX" sz="1000">
                        <a:effectLst/>
                        <a:latin typeface="Times New Roman"/>
                        <a:ea typeface="Calibri"/>
                        <a:cs typeface="Times New Roman"/>
                      </a:endParaRPr>
                    </a:p>
                  </a:txBody>
                  <a:tcPr marL="7138" marR="7138" marT="3692" marB="0"/>
                </a:tc>
                <a:tc>
                  <a:txBody>
                    <a:bodyPr/>
                    <a:lstStyle/>
                    <a:p>
                      <a:pPr>
                        <a:spcAft>
                          <a:spcPts val="0"/>
                        </a:spcAft>
                      </a:pPr>
                      <a:r>
                        <a:rPr lang="es-MX" sz="1000" dirty="0">
                          <a:effectLst/>
                        </a:rPr>
                        <a:t>UNIVERSIDAD AUTÓNOMA DE SAN LUIS POTOSÍ </a:t>
                      </a:r>
                      <a:endParaRPr lang="es-MX" sz="1000" dirty="0">
                        <a:effectLst/>
                        <a:latin typeface="Times New Roman"/>
                        <a:ea typeface="Calibri"/>
                        <a:cs typeface="Times New Roman"/>
                      </a:endParaRPr>
                    </a:p>
                  </a:txBody>
                  <a:tcPr marL="7138" marR="7138" marT="3692" marB="0"/>
                </a:tc>
              </a:tr>
              <a:tr h="193358">
                <a:tc>
                  <a:txBody>
                    <a:bodyPr/>
                    <a:lstStyle/>
                    <a:p>
                      <a:pPr>
                        <a:spcAft>
                          <a:spcPts val="0"/>
                        </a:spcAft>
                      </a:pPr>
                      <a:r>
                        <a:rPr lang="es-MX" sz="1000" dirty="0">
                          <a:effectLst/>
                        </a:rPr>
                        <a:t>INSTITUTO TECNOLÓGICO DE ZACATECAS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dirty="0">
                          <a:effectLst/>
                        </a:rPr>
                        <a:t>INSTITUTO TECNOLÓGICO DE ZACATECAS </a:t>
                      </a:r>
                      <a:endParaRPr lang="es-MX" sz="1000" dirty="0">
                        <a:effectLst/>
                        <a:latin typeface="Times New Roman"/>
                        <a:ea typeface="Calibri"/>
                        <a:cs typeface="Times New Roman"/>
                      </a:endParaRPr>
                    </a:p>
                  </a:txBody>
                  <a:tcPr marL="7138" marR="7138" marT="3692" marB="0"/>
                </a:tc>
              </a:tr>
              <a:tr h="193358">
                <a:tc>
                  <a:txBody>
                    <a:bodyPr/>
                    <a:lstStyle/>
                    <a:p>
                      <a:pPr>
                        <a:spcAft>
                          <a:spcPts val="0"/>
                        </a:spcAft>
                      </a:pPr>
                      <a:r>
                        <a:rPr lang="es-MX" sz="1000" dirty="0">
                          <a:effectLst/>
                        </a:rPr>
                        <a:t>UNIVERSIDAD AUTÓNOMA DE ZACATECAS</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dirty="0">
                          <a:effectLst/>
                        </a:rPr>
                        <a:t>UNIVERSIDAD AUTÓNOMA DE ZACATECAS</a:t>
                      </a:r>
                      <a:endParaRPr lang="es-MX" sz="1000" dirty="0">
                        <a:effectLst/>
                        <a:latin typeface="Times New Roman"/>
                        <a:ea typeface="Calibri"/>
                        <a:cs typeface="Times New Roman"/>
                      </a:endParaRPr>
                    </a:p>
                  </a:txBody>
                  <a:tcPr marL="7138" marR="7138" marT="3692" marB="0"/>
                </a:tc>
              </a:tr>
              <a:tr h="229948">
                <a:tc>
                  <a:txBody>
                    <a:bodyPr/>
                    <a:lstStyle/>
                    <a:p>
                      <a:pPr fontAlgn="base">
                        <a:lnSpc>
                          <a:spcPts val="900"/>
                        </a:lnSpc>
                        <a:spcAft>
                          <a:spcPts val="0"/>
                        </a:spcAft>
                      </a:pPr>
                      <a:r>
                        <a:rPr lang="es-MX" sz="1000" dirty="0">
                          <a:effectLst/>
                        </a:rPr>
                        <a:t>INSTITUTO TECNOLÓGICO DE CIUDAD MADERO </a:t>
                      </a:r>
                      <a:endParaRPr lang="es-MX" sz="1000" dirty="0">
                        <a:effectLst/>
                        <a:latin typeface="Times New Roman"/>
                        <a:ea typeface="Calibri"/>
                        <a:cs typeface="Times New Roman"/>
                      </a:endParaRPr>
                    </a:p>
                  </a:txBody>
                  <a:tcPr marL="7138" marR="7138" marT="3692" marB="0"/>
                </a:tc>
                <a:tc>
                  <a:txBody>
                    <a:bodyPr/>
                    <a:lstStyle/>
                    <a:p>
                      <a:pPr fontAlgn="base">
                        <a:spcAft>
                          <a:spcPts val="0"/>
                        </a:spcAft>
                      </a:pPr>
                      <a:r>
                        <a:rPr lang="es-MX" sz="1000" u="none" strike="noStrike" dirty="0">
                          <a:effectLst/>
                        </a:rPr>
                        <a:t>INSTITUTO TECNOLÓGICO DE CIUDAD MADERO</a:t>
                      </a:r>
                      <a:r>
                        <a:rPr lang="es-MX" sz="1000" dirty="0">
                          <a:effectLst/>
                        </a:rPr>
                        <a:t> </a:t>
                      </a:r>
                      <a:endParaRPr lang="es-MX" sz="1000" dirty="0">
                        <a:effectLst/>
                        <a:latin typeface="Times New Roman"/>
                        <a:ea typeface="Calibri"/>
                        <a:cs typeface="Times New Roman"/>
                      </a:endParaRPr>
                    </a:p>
                  </a:txBody>
                  <a:tcPr marL="7138" marR="7138" marT="3692" marB="0"/>
                </a:tc>
              </a:tr>
              <a:tr h="236779">
                <a:tc>
                  <a:txBody>
                    <a:bodyPr/>
                    <a:lstStyle/>
                    <a:p>
                      <a:pPr fontAlgn="base">
                        <a:lnSpc>
                          <a:spcPts val="900"/>
                        </a:lnSpc>
                        <a:spcAft>
                          <a:spcPts val="0"/>
                        </a:spcAft>
                      </a:pPr>
                      <a:r>
                        <a:rPr lang="es-MX" sz="1000" dirty="0">
                          <a:effectLst/>
                        </a:rPr>
                        <a:t>INSTITUTO TECNOLÓGICO DE CIUDAD VICTORIA </a:t>
                      </a:r>
                      <a:endParaRPr lang="es-MX" sz="1000" dirty="0">
                        <a:effectLst/>
                        <a:latin typeface="Times New Roman"/>
                        <a:ea typeface="Calibri"/>
                        <a:cs typeface="Times New Roman"/>
                      </a:endParaRPr>
                    </a:p>
                  </a:txBody>
                  <a:tcPr marL="7138" marR="7138" marT="3692" marB="0"/>
                </a:tc>
                <a:tc>
                  <a:txBody>
                    <a:bodyPr/>
                    <a:lstStyle/>
                    <a:p>
                      <a:pPr fontAlgn="base">
                        <a:spcAft>
                          <a:spcPts val="0"/>
                        </a:spcAft>
                      </a:pPr>
                      <a:r>
                        <a:rPr lang="es-MX" sz="1000" u="none" strike="noStrike" dirty="0">
                          <a:effectLst/>
                        </a:rPr>
                        <a:t>INSTITUTO TECNOLÓGICO DE CIUDAD VICTORIA</a:t>
                      </a:r>
                      <a:r>
                        <a:rPr lang="es-MX" sz="1000" dirty="0">
                          <a:effectLst/>
                        </a:rPr>
                        <a:t> </a:t>
                      </a:r>
                      <a:endParaRPr lang="es-MX" sz="1000" dirty="0">
                        <a:effectLst/>
                        <a:latin typeface="Times New Roman"/>
                        <a:ea typeface="Calibri"/>
                        <a:cs typeface="Times New Roman"/>
                      </a:endParaRPr>
                    </a:p>
                  </a:txBody>
                  <a:tcPr marL="7138" marR="7138" marT="3692" marB="0"/>
                </a:tc>
              </a:tr>
              <a:tr h="229948">
                <a:tc>
                  <a:txBody>
                    <a:bodyPr/>
                    <a:lstStyle/>
                    <a:p>
                      <a:pPr fontAlgn="base">
                        <a:lnSpc>
                          <a:spcPts val="900"/>
                        </a:lnSpc>
                        <a:spcAft>
                          <a:spcPts val="0"/>
                        </a:spcAft>
                      </a:pPr>
                      <a:r>
                        <a:rPr lang="es-MX" sz="1000" dirty="0">
                          <a:effectLst/>
                        </a:rPr>
                        <a:t>INSTITUTO TECNOLÓGICO DE MATAMOROS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dirty="0">
                          <a:effectLst/>
                        </a:rPr>
                        <a:t> </a:t>
                      </a:r>
                      <a:endParaRPr lang="es-MX" sz="1000" dirty="0">
                        <a:effectLst/>
                        <a:latin typeface="Times New Roman"/>
                        <a:ea typeface="Calibri"/>
                        <a:cs typeface="Times New Roman"/>
                      </a:endParaRPr>
                    </a:p>
                  </a:txBody>
                  <a:tcPr marL="7138" marR="7138" marT="3692" marB="0"/>
                </a:tc>
              </a:tr>
              <a:tr h="170040">
                <a:tc>
                  <a:txBody>
                    <a:bodyPr/>
                    <a:lstStyle/>
                    <a:p>
                      <a:pPr>
                        <a:spcAft>
                          <a:spcPts val="0"/>
                        </a:spcAft>
                      </a:pPr>
                      <a:r>
                        <a:rPr lang="es-MX" sz="1000" u="none" strike="noStrike" dirty="0">
                          <a:effectLst/>
                        </a:rPr>
                        <a:t>INSTITUTO TECNOLÓGICO DE NUEVO LAREDO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u="none" strike="noStrike" dirty="0">
                          <a:effectLst/>
                        </a:rPr>
                        <a:t>INSTITUTO TECNOLÓGICO DE NUEVO LAREDO</a:t>
                      </a:r>
                      <a:endParaRPr lang="es-MX" sz="1000" dirty="0">
                        <a:effectLst/>
                        <a:latin typeface="Times New Roman"/>
                        <a:ea typeface="Calibri"/>
                        <a:cs typeface="Times New Roman"/>
                      </a:endParaRPr>
                    </a:p>
                  </a:txBody>
                  <a:tcPr marL="7138" marR="7138" marT="3692" marB="0"/>
                </a:tc>
              </a:tr>
              <a:tr h="472201">
                <a:tc>
                  <a:txBody>
                    <a:bodyPr/>
                    <a:lstStyle/>
                    <a:p>
                      <a:pPr fontAlgn="base">
                        <a:lnSpc>
                          <a:spcPts val="900"/>
                        </a:lnSpc>
                        <a:spcAft>
                          <a:spcPts val="0"/>
                        </a:spcAft>
                      </a:pPr>
                      <a:r>
                        <a:rPr lang="es-MX" sz="1000" dirty="0">
                          <a:effectLst/>
                        </a:rPr>
                        <a:t>INSTITUTO TECNOLÓGICO DE REYNOSA </a:t>
                      </a:r>
                      <a:endParaRPr lang="es-MX" sz="1000" dirty="0" smtClean="0">
                        <a:effectLst/>
                      </a:endParaRPr>
                    </a:p>
                    <a:p>
                      <a:pPr fontAlgn="base">
                        <a:lnSpc>
                          <a:spcPts val="900"/>
                        </a:lnSpc>
                        <a:spcAft>
                          <a:spcPts val="0"/>
                        </a:spcAft>
                      </a:pPr>
                      <a:r>
                        <a:rPr lang="es-MX" sz="1000" dirty="0" smtClean="0">
                          <a:effectLst/>
                        </a:rPr>
                        <a:t>UNIVERSIDAD </a:t>
                      </a:r>
                      <a:r>
                        <a:rPr lang="es-MX" sz="1000" dirty="0">
                          <a:effectLst/>
                        </a:rPr>
                        <a:t>AUTÓNOMA DE TAMAULIPAS </a:t>
                      </a:r>
                      <a:endParaRPr lang="es-MX" sz="1000" dirty="0">
                        <a:effectLst/>
                        <a:latin typeface="Times New Roman"/>
                        <a:ea typeface="Calibri"/>
                        <a:cs typeface="Times New Roman"/>
                      </a:endParaRPr>
                    </a:p>
                  </a:txBody>
                  <a:tcPr marL="7138" marR="7138" marT="3692" marB="0"/>
                </a:tc>
                <a:tc>
                  <a:txBody>
                    <a:bodyPr/>
                    <a:lstStyle/>
                    <a:p>
                      <a:pPr fontAlgn="base">
                        <a:lnSpc>
                          <a:spcPts val="900"/>
                        </a:lnSpc>
                        <a:spcAft>
                          <a:spcPts val="0"/>
                        </a:spcAft>
                      </a:pPr>
                      <a:r>
                        <a:rPr lang="es-MX" sz="1000" dirty="0">
                          <a:effectLst/>
                        </a:rPr>
                        <a:t> </a:t>
                      </a:r>
                      <a:r>
                        <a:rPr lang="es-MX" sz="1000" dirty="0" smtClean="0">
                          <a:effectLst/>
                        </a:rPr>
                        <a:t>INSTITUTO TECNOLÓGICO DE REYNOSA </a:t>
                      </a:r>
                    </a:p>
                    <a:p>
                      <a:pPr>
                        <a:spcAft>
                          <a:spcPts val="0"/>
                        </a:spcAft>
                      </a:pPr>
                      <a:endParaRPr lang="es-MX" sz="1000" dirty="0">
                        <a:effectLst/>
                        <a:latin typeface="Times New Roman"/>
                        <a:ea typeface="Calibri"/>
                        <a:cs typeface="Times New Roman"/>
                      </a:endParaRPr>
                    </a:p>
                  </a:txBody>
                  <a:tcPr marL="7138" marR="7138" marT="3692" marB="0"/>
                </a:tc>
              </a:tr>
              <a:tr h="296668">
                <a:tc>
                  <a:txBody>
                    <a:bodyPr/>
                    <a:lstStyle/>
                    <a:p>
                      <a:pPr fontAlgn="base">
                        <a:lnSpc>
                          <a:spcPts val="900"/>
                        </a:lnSpc>
                        <a:spcAft>
                          <a:spcPts val="0"/>
                        </a:spcAft>
                      </a:pPr>
                      <a:r>
                        <a:rPr lang="es-MX" sz="1000" dirty="0">
                          <a:effectLst/>
                        </a:rPr>
                        <a:t>UNIVERSIDAD DEL NORESTE, A.C.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dirty="0">
                          <a:effectLst/>
                        </a:rPr>
                        <a:t> </a:t>
                      </a:r>
                      <a:endParaRPr lang="es-MX" sz="1000" dirty="0">
                        <a:effectLst/>
                        <a:latin typeface="Times New Roman"/>
                        <a:ea typeface="Calibri"/>
                        <a:cs typeface="Times New Roman"/>
                      </a:endParaRPr>
                    </a:p>
                  </a:txBody>
                  <a:tcPr marL="7138" marR="7138" marT="3692" marB="0"/>
                </a:tc>
              </a:tr>
              <a:tr h="294511">
                <a:tc>
                  <a:txBody>
                    <a:bodyPr/>
                    <a:lstStyle/>
                    <a:p>
                      <a:pPr fontAlgn="base">
                        <a:lnSpc>
                          <a:spcPts val="900"/>
                        </a:lnSpc>
                        <a:spcAft>
                          <a:spcPts val="0"/>
                        </a:spcAft>
                      </a:pPr>
                      <a:r>
                        <a:rPr lang="es-MX" sz="1000" dirty="0">
                          <a:effectLst/>
                        </a:rPr>
                        <a:t>UNIVERSIDAD VALLE DEL BRAVO </a:t>
                      </a:r>
                      <a:endParaRPr lang="es-MX" sz="1000" dirty="0">
                        <a:effectLst/>
                        <a:latin typeface="Times New Roman"/>
                        <a:ea typeface="Calibri"/>
                        <a:cs typeface="Times New Roman"/>
                      </a:endParaRPr>
                    </a:p>
                  </a:txBody>
                  <a:tcPr marL="7138" marR="7138" marT="3692" marB="0"/>
                </a:tc>
                <a:tc>
                  <a:txBody>
                    <a:bodyPr/>
                    <a:lstStyle/>
                    <a:p>
                      <a:pPr>
                        <a:spcAft>
                          <a:spcPts val="0"/>
                        </a:spcAft>
                      </a:pPr>
                      <a:r>
                        <a:rPr lang="es-MX" sz="1000" dirty="0">
                          <a:effectLst/>
                        </a:rPr>
                        <a:t> </a:t>
                      </a:r>
                      <a:endParaRPr lang="es-MX" sz="1000" dirty="0">
                        <a:effectLst/>
                        <a:latin typeface="Times New Roman"/>
                        <a:ea typeface="Calibri"/>
                        <a:cs typeface="Times New Roman"/>
                      </a:endParaRPr>
                    </a:p>
                  </a:txBody>
                  <a:tcPr marL="7138" marR="7138" marT="3692" marB="0"/>
                </a:tc>
              </a:tr>
            </a:tbl>
          </a:graphicData>
        </a:graphic>
      </p:graphicFrame>
    </p:spTree>
    <p:extLst>
      <p:ext uri="{BB962C8B-B14F-4D97-AF65-F5344CB8AC3E}">
        <p14:creationId xmlns:p14="http://schemas.microsoft.com/office/powerpoint/2010/main" val="2886405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332656"/>
            <a:ext cx="8612062" cy="5760640"/>
          </a:xfrm>
        </p:spPr>
        <p:txBody>
          <a:bodyPr>
            <a:noAutofit/>
          </a:bodyPr>
          <a:lstStyle/>
          <a:p>
            <a:pPr marL="0" indent="0" algn="l"/>
            <a:r>
              <a:rPr lang="es-MX" sz="2800" b="1" dirty="0" smtClean="0"/>
              <a:t/>
            </a:r>
            <a:br>
              <a:rPr lang="es-MX" sz="2800" b="1" dirty="0" smtClean="0"/>
            </a:br>
            <a:r>
              <a:rPr lang="es-MX" sz="2800" b="1" dirty="0"/>
              <a:t/>
            </a:r>
            <a:br>
              <a:rPr lang="es-MX" sz="2800" b="1" dirty="0"/>
            </a:br>
            <a:r>
              <a:rPr lang="es-MX" sz="2600" b="1" dirty="0" smtClean="0">
                <a:solidFill>
                  <a:schemeClr val="tx1"/>
                </a:solidFill>
              </a:rPr>
              <a:t>Eje </a:t>
            </a:r>
            <a:r>
              <a:rPr lang="es-MX" sz="2600" b="1" dirty="0">
                <a:solidFill>
                  <a:schemeClr val="tx1"/>
                </a:solidFill>
              </a:rPr>
              <a:t>de Experiencias </a:t>
            </a:r>
            <a:r>
              <a:rPr lang="es-MX" sz="2600" b="1" dirty="0" smtClean="0">
                <a:solidFill>
                  <a:schemeClr val="tx1"/>
                </a:solidFill>
              </a:rPr>
              <a:t>exitosas</a:t>
            </a:r>
            <a:br>
              <a:rPr lang="es-MX" sz="2600" b="1" dirty="0" smtClean="0">
                <a:solidFill>
                  <a:schemeClr val="tx1"/>
                </a:solidFill>
              </a:rPr>
            </a:br>
            <a:r>
              <a:rPr lang="es-MX" sz="2600" b="1" dirty="0">
                <a:solidFill>
                  <a:schemeClr val="tx1"/>
                </a:solidFill>
              </a:rPr>
              <a:t/>
            </a:r>
            <a:br>
              <a:rPr lang="es-MX" sz="2600" b="1" dirty="0">
                <a:solidFill>
                  <a:schemeClr val="tx1"/>
                </a:solidFill>
              </a:rPr>
            </a:br>
            <a:r>
              <a:rPr lang="es-MX" sz="2600" b="1" dirty="0" smtClean="0">
                <a:solidFill>
                  <a:schemeClr val="tx1"/>
                </a:solidFill>
              </a:rPr>
              <a:t/>
            </a:r>
            <a:br>
              <a:rPr lang="es-MX" sz="2600" b="1" dirty="0" smtClean="0">
                <a:solidFill>
                  <a:schemeClr val="tx1"/>
                </a:solidFill>
              </a:rPr>
            </a:br>
            <a:r>
              <a:rPr lang="es-MX" sz="2600" b="1" dirty="0" smtClean="0">
                <a:solidFill>
                  <a:schemeClr val="tx1"/>
                </a:solidFill>
              </a:rPr>
              <a:t/>
            </a:r>
            <a:br>
              <a:rPr lang="es-MX" sz="2600" b="1" dirty="0" smtClean="0">
                <a:solidFill>
                  <a:schemeClr val="tx1"/>
                </a:solidFill>
              </a:rPr>
            </a:br>
            <a:r>
              <a:rPr lang="es-MX" sz="2600" b="1" dirty="0" smtClean="0">
                <a:solidFill>
                  <a:schemeClr val="tx1"/>
                </a:solidFill>
              </a:rPr>
              <a:t>Cumpliendo con el objetivo específico de continuar </a:t>
            </a:r>
            <a:r>
              <a:rPr lang="es-MX" sz="2600" b="1" dirty="0">
                <a:solidFill>
                  <a:schemeClr val="tx1"/>
                </a:solidFill>
              </a:rPr>
              <a:t>con el esquema de comunicación de experiencias </a:t>
            </a:r>
            <a:r>
              <a:rPr lang="es-MX" sz="2600" b="1" dirty="0" smtClean="0">
                <a:solidFill>
                  <a:schemeClr val="tx1"/>
                </a:solidFill>
              </a:rPr>
              <a:t>exitosas que se ha hecho práctica tradicional de la REBIESNE,  se celebraron dos de estas reuniones, el día 13 de septiembre de 2013 y el día 23 de mayo de 2014, teniendo como marco la Feria Internacional del Libro de Arteaga.</a:t>
            </a:r>
            <a:br>
              <a:rPr lang="es-MX" sz="2600" b="1" dirty="0" smtClean="0">
                <a:solidFill>
                  <a:schemeClr val="tx1"/>
                </a:solidFill>
              </a:rPr>
            </a:br>
            <a:r>
              <a:rPr lang="es-MX" sz="2600" b="1" dirty="0" smtClean="0">
                <a:solidFill>
                  <a:schemeClr val="tx1"/>
                </a:solidFill>
              </a:rPr>
              <a:t>En estos eventos tuvimos la oportunidad de presenciar seis  y ocho ponencias respectivamente, de compañeros bibliotecarios de distintas instituciones interesadas en compartir sus logros.</a:t>
            </a:r>
            <a:r>
              <a:rPr lang="es-MX" sz="2600" b="1" dirty="0" smtClean="0"/>
              <a:t> a bien acompañarnos  en el evento</a:t>
            </a:r>
            <a:endParaRPr lang="es-MX" sz="2600" b="1" dirty="0"/>
          </a:p>
        </p:txBody>
      </p:sp>
    </p:spTree>
    <p:extLst>
      <p:ext uri="{BB962C8B-B14F-4D97-AF65-F5344CB8AC3E}">
        <p14:creationId xmlns:p14="http://schemas.microsoft.com/office/powerpoint/2010/main" val="920442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1520" y="332656"/>
            <a:ext cx="8712968" cy="6264696"/>
          </a:xfrm>
        </p:spPr>
        <p:txBody>
          <a:bodyPr>
            <a:normAutofit/>
          </a:bodyPr>
          <a:lstStyle/>
          <a:p>
            <a:r>
              <a:rPr lang="es-MX" sz="3200" b="1" dirty="0"/>
              <a:t>Eje Capacitación </a:t>
            </a:r>
            <a:r>
              <a:rPr lang="es-MX" sz="3200" b="1" dirty="0" smtClean="0"/>
              <a:t>presencial</a:t>
            </a:r>
          </a:p>
          <a:p>
            <a:endParaRPr lang="es-MX" sz="3200" b="1" dirty="0" smtClean="0"/>
          </a:p>
          <a:p>
            <a:r>
              <a:rPr lang="es-MX" sz="2400" dirty="0" smtClean="0"/>
              <a:t>La estrategia planteada para este eje </a:t>
            </a:r>
            <a:r>
              <a:rPr lang="es-MX" sz="2400" dirty="0"/>
              <a:t>se centró en </a:t>
            </a:r>
            <a:r>
              <a:rPr lang="es-MX" sz="2400" dirty="0" smtClean="0"/>
              <a:t>formalizar </a:t>
            </a:r>
            <a:r>
              <a:rPr lang="es-MX" sz="2400" dirty="0"/>
              <a:t>la política en cada una de las instituciones integrantes de invitar a tomar los cursos de capacitación que se programen en cada una de ellas, reservando a los </a:t>
            </a:r>
            <a:r>
              <a:rPr lang="es-MX" sz="2400" dirty="0" smtClean="0"/>
              <a:t>asistentes algunos espacios.</a:t>
            </a:r>
          </a:p>
          <a:p>
            <a:r>
              <a:rPr lang="es-MX" sz="2400" dirty="0" smtClean="0"/>
              <a:t>La UAdeC ofreció ocho cursos de capacitación durante el período que se informa, en coordinación con la Dirección General de Bibliotecas de la UNAM, si bien se abrió la convocatoria a las instituciones integrantes de la REBIESNE, la respuesta fue más bien baja, atendiendo a la carga de trabajo de cada institución, la distancia, y la duración de algunos de los cursos.</a:t>
            </a:r>
          </a:p>
          <a:p>
            <a:r>
              <a:rPr lang="es-MX" sz="2400" dirty="0" smtClean="0"/>
              <a:t>Por su parte la Universidad del Valle de México campus Saltillo reiteradamente invita a sus cursos de actualización y capacitación gratuitos para la Red, lo mismo que el campus Saltillo de la Universidad Iberoamericana</a:t>
            </a:r>
            <a:endParaRPr lang="es-MX" sz="2400" dirty="0"/>
          </a:p>
          <a:p>
            <a:endParaRPr lang="es-MX" dirty="0"/>
          </a:p>
        </p:txBody>
      </p:sp>
    </p:spTree>
    <p:extLst>
      <p:ext uri="{BB962C8B-B14F-4D97-AF65-F5344CB8AC3E}">
        <p14:creationId xmlns:p14="http://schemas.microsoft.com/office/powerpoint/2010/main" val="1127157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52426" y="404664"/>
            <a:ext cx="8468046" cy="5782776"/>
          </a:xfrm>
        </p:spPr>
        <p:txBody>
          <a:bodyPr>
            <a:normAutofit/>
          </a:bodyPr>
          <a:lstStyle/>
          <a:p>
            <a:r>
              <a:rPr lang="es-MX" sz="3200" b="1" dirty="0"/>
              <a:t>Eje Capacitación Virtual</a:t>
            </a:r>
            <a:endParaRPr lang="es-MX" sz="3200" dirty="0"/>
          </a:p>
          <a:p>
            <a:endParaRPr lang="es-MX" dirty="0" smtClean="0"/>
          </a:p>
          <a:p>
            <a:r>
              <a:rPr lang="es-MX" sz="2800" dirty="0" smtClean="0"/>
              <a:t>Un alto porcentaje de las comunicaciones electrónicas que se enviaron a los integrantes de la lista de interés de la REBIESNE corresponden a las siguientes temáticas:</a:t>
            </a:r>
          </a:p>
          <a:p>
            <a:r>
              <a:rPr lang="es-MX" sz="2800" dirty="0" smtClean="0"/>
              <a:t>Documentos a texto completo</a:t>
            </a:r>
          </a:p>
          <a:p>
            <a:r>
              <a:rPr lang="es-MX" sz="2800" dirty="0" smtClean="0"/>
              <a:t> Vínculos a documentos descargables relativos a distintos temas de la actividad bibliotecaria</a:t>
            </a:r>
          </a:p>
          <a:p>
            <a:r>
              <a:rPr lang="es-MX" sz="2800" dirty="0" smtClean="0"/>
              <a:t>Convocatorias a estudios de maestría, especialidad, cursos de capacitación y actualización</a:t>
            </a:r>
          </a:p>
          <a:p>
            <a:r>
              <a:rPr lang="es-MX" sz="2800" dirty="0" smtClean="0"/>
              <a:t> Notificaciones de </a:t>
            </a:r>
            <a:r>
              <a:rPr lang="es-MX" sz="2800" dirty="0" err="1" smtClean="0"/>
              <a:t>webinars</a:t>
            </a:r>
            <a:r>
              <a:rPr lang="es-MX" sz="2800" dirty="0" smtClean="0"/>
              <a:t>, seminarios, congresos transmitidos vía Internet, muchos de los cuales están todavía disponibles para acceso libre</a:t>
            </a:r>
          </a:p>
          <a:p>
            <a:endParaRPr lang="es-MX" dirty="0"/>
          </a:p>
        </p:txBody>
      </p:sp>
    </p:spTree>
    <p:extLst>
      <p:ext uri="{BB962C8B-B14F-4D97-AF65-F5344CB8AC3E}">
        <p14:creationId xmlns:p14="http://schemas.microsoft.com/office/powerpoint/2010/main" val="33023537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555</TotalTime>
  <Words>933</Words>
  <Application>Microsoft Office PowerPoint</Application>
  <PresentationFormat>Presentación en pantalla (4:3)</PresentationFormat>
  <Paragraphs>140</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Calibri</vt:lpstr>
      <vt:lpstr>Calibri Light</vt:lpstr>
      <vt:lpstr>Times New Roman</vt:lpstr>
      <vt:lpstr>Tema de Office</vt:lpstr>
      <vt:lpstr>Red de Bibliotecas de Instituciones de Educación Superior del Noreste  Informe de actividades 2012-2014                                      Universidad Autónoma de Zacatecas Zacatecas, Zacatecas 31 de octubre de 2014.</vt:lpstr>
      <vt:lpstr>Ejes Fundamentales:   Consolidación de la Red  Identidad y cultura bibliotecaria  Experiencias exitosas  Capacitación presencial  Capacitación Virtual  Recursos electrónicos de información compartidos </vt:lpstr>
      <vt:lpstr>Eje Consolidación de la REBIESNE  Durante los primeros meses de gestión logramos la incorporación de diversas instituciones a la Red, pudimos establecer contacto con    39   instituciones educativas, oficiales y particulares, algunas de la cuales nunca habían participado en una agrupación como la nuestra, y cuyos sistemas bibliotecarios se mantenían relativamente aislados. Entre las nuevas incorporaciones tenemos tres unidades de la Universidad Pedagógica Nacional, dos Campus de la Universidad del Valle de México, dos Campus de la Universidad Iberoamericana, la Universidad La Salle y la UNIDEP, entre otras.</vt:lpstr>
      <vt:lpstr>Eje Fortalecimiento de la cultura y la identidad bibliotecaria  Identidad y cultura bibliotecaria  A través del cual nos propusimos constituir un sistema de noticias e información relevante para la comunidad de los integrantes  de las bibliotecas reunidas en la REBIESNE que nos identificara como profesionales, como  colegas y como amigos  A lo largo de dos años fuimos  integrado una lista de interés con cerca de 70 corresponsales de 39 instituciones educativas de los estados de San Luis Potosí, Zacatecas, Durango, Nuevo León, Tamaulipas y Coahuila, cubriendo los subsistemas: universidades particulares, universidades públicas estatales, institutos tecnológicos regionales, universidades tecnológicas y la UPN, todavía los últimos se sumaron este mes de octubre.  La comunicación ha sido desde el principio, continua y permanente, habiéndose enviado más de 2,000 mensajes relacionados a los diversos aspectos del trabajo, la vida y el acontecer bibliotecario en México y en el mundo,  promediando entre 2 y 3 mensajes diariamente.  En razón de que esta Mesa Directiva con esta fecha entrega la estafeta a quienes la comunidad de instituciones decida,  la función de difusión deja de estar a cargo de la Universidad Autónoma de Coahuila, poniendo a las órdenes de la nueva directiva tanto el directorio como los archivos.</vt:lpstr>
      <vt:lpstr>INSTITUCIONES PARTICIPANTES EN LA REBIESNE </vt:lpstr>
      <vt:lpstr>Presentación de PowerPoint</vt:lpstr>
      <vt:lpstr>  Eje de Experiencias exitosas    Cumpliendo con el objetivo específico de continuar con el esquema de comunicación de experiencias exitosas que se ha hecho práctica tradicional de la REBIESNE,  se celebraron dos de estas reuniones, el día 13 de septiembre de 2013 y el día 23 de mayo de 2014, teniendo como marco la Feria Internacional del Libro de Arteaga. En estos eventos tuvimos la oportunidad de presenciar seis  y ocho ponencias respectivamente, de compañeros bibliotecarios de distintas instituciones interesadas en compartir sus logros. a bien acompañarnos  en el evento</vt:lpstr>
      <vt:lpstr>Presentación de PowerPoint</vt:lpstr>
      <vt:lpstr>Presentación de PowerPoint</vt:lpstr>
      <vt:lpstr>Representación de la REBIESNE</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 de Bibliotecas de Instituciones de Educación Superior del Noreste  Informe de actividades 2012-2013</dc:title>
  <dc:creator>hcardenas</dc:creator>
  <cp:lastModifiedBy>Horacio Cárdenas Zardoni</cp:lastModifiedBy>
  <cp:revision>34</cp:revision>
  <cp:lastPrinted>2014-10-09T18:45:10Z</cp:lastPrinted>
  <dcterms:created xsi:type="dcterms:W3CDTF">2013-09-25T19:17:05Z</dcterms:created>
  <dcterms:modified xsi:type="dcterms:W3CDTF">2014-11-03T17:36:59Z</dcterms:modified>
</cp:coreProperties>
</file>